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76" r:id="rId3"/>
    <p:sldId id="265" r:id="rId4"/>
    <p:sldId id="277" r:id="rId5"/>
    <p:sldId id="278" r:id="rId6"/>
    <p:sldId id="280" r:id="rId7"/>
    <p:sldId id="279" r:id="rId8"/>
    <p:sldId id="268" r:id="rId9"/>
    <p:sldId id="266" r:id="rId10"/>
    <p:sldId id="269" r:id="rId11"/>
    <p:sldId id="270" r:id="rId12"/>
    <p:sldId id="258" r:id="rId13"/>
    <p:sldId id="274" r:id="rId14"/>
    <p:sldId id="259" r:id="rId15"/>
    <p:sldId id="261" r:id="rId16"/>
    <p:sldId id="262" r:id="rId17"/>
    <p:sldId id="260" r:id="rId18"/>
    <p:sldId id="273" r:id="rId19"/>
    <p:sldId id="272" r:id="rId20"/>
    <p:sldId id="271" r:id="rId21"/>
    <p:sldId id="26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83" d="100"/>
          <a:sy n="83" d="100"/>
        </p:scale>
        <p:origin x="147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5852D-55A3-4B92-9C4C-AE76DDC6E8B9}" type="datetimeFigureOut">
              <a:rPr lang="da-DK" smtClean="0"/>
              <a:t>10-11-2021</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1E39A-064B-4226-A551-3B6CD7128C0E}" type="slidenum">
              <a:rPr lang="da-DK" smtClean="0"/>
              <a:t>‹nr.›</a:t>
            </a:fld>
            <a:endParaRPr lang="da-DK"/>
          </a:p>
        </p:txBody>
      </p:sp>
    </p:spTree>
    <p:extLst>
      <p:ext uri="{BB962C8B-B14F-4D97-AF65-F5344CB8AC3E}">
        <p14:creationId xmlns:p14="http://schemas.microsoft.com/office/powerpoint/2010/main" val="276707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a:t>
            </a:fld>
            <a:endParaRPr lang="da-DK"/>
          </a:p>
        </p:txBody>
      </p:sp>
    </p:spTree>
    <p:extLst>
      <p:ext uri="{BB962C8B-B14F-4D97-AF65-F5344CB8AC3E}">
        <p14:creationId xmlns:p14="http://schemas.microsoft.com/office/powerpoint/2010/main" val="3079754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Budskab:</a:t>
            </a:r>
            <a:r>
              <a:rPr lang="da-DK" baseline="0" dirty="0" smtClean="0"/>
              <a:t> Kulturarven står ikke alene, de øvrige omgivelser skal også være i orden. Og så skal det være en velfungerende ramme, folk flytter ikke ind i en tom skal af kulturarv.</a:t>
            </a:r>
          </a:p>
          <a:p>
            <a:r>
              <a:rPr lang="da-DK" baseline="0" dirty="0" smtClean="0"/>
              <a:t>Økonomi: </a:t>
            </a:r>
            <a:r>
              <a:rPr lang="da-DK" dirty="0" smtClean="0"/>
              <a:t>løfter økonomien</a:t>
            </a:r>
          </a:p>
        </p:txBody>
      </p:sp>
      <p:sp>
        <p:nvSpPr>
          <p:cNvPr id="4" name="Pladsholder til slidenummer 3"/>
          <p:cNvSpPr>
            <a:spLocks noGrp="1"/>
          </p:cNvSpPr>
          <p:nvPr>
            <p:ph type="sldNum" sz="quarter" idx="10"/>
          </p:nvPr>
        </p:nvSpPr>
        <p:spPr/>
        <p:txBody>
          <a:bodyPr/>
          <a:lstStyle/>
          <a:p>
            <a:fld id="{0511E39A-064B-4226-A551-3B6CD7128C0E}" type="slidenum">
              <a:rPr lang="da-DK" smtClean="0"/>
              <a:t>15</a:t>
            </a:fld>
            <a:endParaRPr lang="da-DK"/>
          </a:p>
        </p:txBody>
      </p:sp>
    </p:spTree>
    <p:extLst>
      <p:ext uri="{BB962C8B-B14F-4D97-AF65-F5344CB8AC3E}">
        <p14:creationId xmlns:p14="http://schemas.microsoft.com/office/powerpoint/2010/main" val="272294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dirty="0" smtClean="0"/>
              <a:t>Om betydningen af </a:t>
            </a:r>
            <a:r>
              <a:rPr lang="da-DK" dirty="0" err="1" smtClean="0"/>
              <a:t>Covid</a:t>
            </a:r>
            <a:r>
              <a:rPr lang="da-DK" dirty="0" smtClean="0"/>
              <a:t> 19: </a:t>
            </a:r>
            <a:r>
              <a:rPr lang="da-DK" sz="1200" kern="1200" dirty="0" smtClean="0">
                <a:solidFill>
                  <a:schemeClr val="tx1"/>
                </a:solidFill>
                <a:effectLst/>
                <a:latin typeface="+mn-lt"/>
                <a:ea typeface="+mn-ea"/>
                <a:cs typeface="+mn-cs"/>
              </a:rPr>
              <a:t>Wonderful Copenhagen har estimeret et konservativt </a:t>
            </a:r>
            <a:r>
              <a:rPr lang="da-DK" sz="1200" b="1" kern="1200" dirty="0" smtClean="0">
                <a:solidFill>
                  <a:schemeClr val="tx1"/>
                </a:solidFill>
                <a:effectLst/>
                <a:latin typeface="+mn-lt"/>
                <a:ea typeface="+mn-ea"/>
                <a:cs typeface="+mn-cs"/>
              </a:rPr>
              <a:t>turisme-omsætningstab</a:t>
            </a:r>
            <a:r>
              <a:rPr lang="da-DK" sz="1200" kern="1200" dirty="0" smtClean="0">
                <a:solidFill>
                  <a:schemeClr val="tx1"/>
                </a:solidFill>
                <a:effectLst/>
                <a:latin typeface="+mn-lt"/>
                <a:ea typeface="+mn-ea"/>
                <a:cs typeface="+mn-cs"/>
              </a:rPr>
              <a:t> for Helsingør Kommune for 2020 til </a:t>
            </a:r>
            <a:r>
              <a:rPr lang="da-DK" sz="1200" b="1" kern="1200" dirty="0" smtClean="0">
                <a:solidFill>
                  <a:schemeClr val="tx1"/>
                </a:solidFill>
                <a:effectLst/>
                <a:latin typeface="+mn-lt"/>
                <a:ea typeface="+mn-ea"/>
                <a:cs typeface="+mn-cs"/>
              </a:rPr>
              <a:t>500 mio. kr</a:t>
            </a:r>
            <a:r>
              <a:rPr lang="da-DK" sz="1200" kern="1200" dirty="0" smtClean="0">
                <a:solidFill>
                  <a:schemeClr val="tx1"/>
                </a:solidFill>
                <a:effectLst/>
                <a:latin typeface="+mn-lt"/>
                <a:ea typeface="+mn-ea"/>
                <a:cs typeface="+mn-cs"/>
              </a:rPr>
              <a:t>. eller det der svarer til 25 % af den totale turismeomsætning i området (2 mia. kr. i 2018). </a:t>
            </a:r>
          </a:p>
          <a:p>
            <a:pPr lvl="0"/>
            <a:r>
              <a:rPr lang="da-DK" sz="1200" b="1" kern="1200" dirty="0" smtClean="0">
                <a:solidFill>
                  <a:schemeClr val="tx1"/>
                </a:solidFill>
                <a:effectLst/>
                <a:latin typeface="+mn-lt"/>
                <a:ea typeface="+mn-ea"/>
                <a:cs typeface="+mn-cs"/>
              </a:rPr>
              <a:t>Helsingør har haft en nedgang på 21%</a:t>
            </a:r>
            <a:r>
              <a:rPr lang="da-DK" sz="1200" kern="1200" dirty="0" smtClean="0">
                <a:solidFill>
                  <a:schemeClr val="tx1"/>
                </a:solidFill>
                <a:effectLst/>
                <a:latin typeface="+mn-lt"/>
                <a:ea typeface="+mn-ea"/>
                <a:cs typeface="+mn-cs"/>
              </a:rPr>
              <a:t> på overnatninger svarende til ca. 100.000 overnatninger ud af en halv mio. overnatninger.</a:t>
            </a:r>
          </a:p>
          <a:p>
            <a:r>
              <a:rPr lang="da-DK" sz="1200" kern="1200" dirty="0" smtClean="0">
                <a:solidFill>
                  <a:schemeClr val="tx1"/>
                </a:solidFill>
                <a:effectLst/>
                <a:latin typeface="+mn-lt"/>
                <a:ea typeface="+mn-ea"/>
                <a:cs typeface="+mn-cs"/>
              </a:rPr>
              <a:t>Internationale overnatninger i Helsingør Kommuner er faldet med 60 % i 2020</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16</a:t>
            </a:fld>
            <a:endParaRPr lang="da-DK"/>
          </a:p>
        </p:txBody>
      </p:sp>
    </p:spTree>
    <p:extLst>
      <p:ext uri="{BB962C8B-B14F-4D97-AF65-F5344CB8AC3E}">
        <p14:creationId xmlns:p14="http://schemas.microsoft.com/office/powerpoint/2010/main" val="336940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Budskab: Bygningsarven står ikke alene, der skal være liv bag de kønne facader.</a:t>
            </a:r>
          </a:p>
          <a:p>
            <a:r>
              <a:rPr lang="da-DK" dirty="0" smtClean="0"/>
              <a:t>Autenticiteten ligger i de rigtige materialer, forståelsen for skala</a:t>
            </a:r>
            <a:r>
              <a:rPr lang="da-DK" baseline="0" dirty="0" smtClean="0"/>
              <a:t> og det liv, der leves i byen, også når turisterne er taget hjem. </a:t>
            </a:r>
            <a:br>
              <a:rPr lang="da-DK" baseline="0" dirty="0" smtClean="0"/>
            </a:br>
            <a:r>
              <a:rPr lang="da-DK" baseline="0" dirty="0" smtClean="0"/>
              <a:t>2600 beboere i Helsingørs historiske Bykerne. Det skal være et autentisk butiksmiljø.</a:t>
            </a:r>
          </a:p>
          <a:p>
            <a:r>
              <a:rPr lang="da-DK" baseline="0" dirty="0" smtClean="0"/>
              <a:t>Den bæredygtige turisme er en ligevægt, der skal tilstræbes.</a:t>
            </a:r>
          </a:p>
          <a:p>
            <a:endParaRPr lang="da-DK" dirty="0" smtClean="0"/>
          </a:p>
        </p:txBody>
      </p:sp>
      <p:sp>
        <p:nvSpPr>
          <p:cNvPr id="4" name="Pladsholder til slidenummer 3"/>
          <p:cNvSpPr>
            <a:spLocks noGrp="1"/>
          </p:cNvSpPr>
          <p:nvPr>
            <p:ph type="sldNum" sz="quarter" idx="10"/>
          </p:nvPr>
        </p:nvSpPr>
        <p:spPr/>
        <p:txBody>
          <a:bodyPr/>
          <a:lstStyle/>
          <a:p>
            <a:fld id="{0511E39A-064B-4226-A551-3B6CD7128C0E}" type="slidenum">
              <a:rPr lang="da-DK" smtClean="0"/>
              <a:t>17</a:t>
            </a:fld>
            <a:endParaRPr lang="da-DK"/>
          </a:p>
        </p:txBody>
      </p:sp>
    </p:spTree>
    <p:extLst>
      <p:ext uri="{BB962C8B-B14F-4D97-AF65-F5344CB8AC3E}">
        <p14:creationId xmlns:p14="http://schemas.microsoft.com/office/powerpoint/2010/main" val="3751646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Freestyling</a:t>
            </a:r>
            <a:r>
              <a:rPr lang="da-DK" dirty="0" smtClean="0"/>
              <a:t>: liv</a:t>
            </a:r>
            <a:r>
              <a:rPr lang="da-DK" baseline="0" dirty="0" smtClean="0"/>
              <a:t> i byen, mangfoldighed, blandet by</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18</a:t>
            </a:fld>
            <a:endParaRPr lang="da-DK"/>
          </a:p>
        </p:txBody>
      </p:sp>
    </p:spTree>
    <p:extLst>
      <p:ext uri="{BB962C8B-B14F-4D97-AF65-F5344CB8AC3E}">
        <p14:creationId xmlns:p14="http://schemas.microsoft.com/office/powerpoint/2010/main" val="36438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smtClean="0"/>
              <a:t>Freestyling</a:t>
            </a:r>
            <a:r>
              <a:rPr lang="da-DK" dirty="0" smtClean="0"/>
              <a:t>:  bygningsarv med fyld i</a:t>
            </a:r>
          </a:p>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19</a:t>
            </a:fld>
            <a:endParaRPr lang="da-DK"/>
          </a:p>
        </p:txBody>
      </p:sp>
    </p:spTree>
    <p:extLst>
      <p:ext uri="{BB962C8B-B14F-4D97-AF65-F5344CB8AC3E}">
        <p14:creationId xmlns:p14="http://schemas.microsoft.com/office/powerpoint/2010/main" val="1495478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smtClean="0"/>
              <a:t>Freestyling</a:t>
            </a:r>
            <a:r>
              <a:rPr lang="da-DK" dirty="0" smtClean="0"/>
              <a:t>:</a:t>
            </a:r>
            <a:r>
              <a:rPr lang="da-DK" baseline="0" dirty="0" smtClean="0"/>
              <a:t> hverdagsliv, mødesteder, byrum</a:t>
            </a:r>
            <a:endParaRPr lang="da-DK" dirty="0" smtClean="0"/>
          </a:p>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20</a:t>
            </a:fld>
            <a:endParaRPr lang="da-DK"/>
          </a:p>
        </p:txBody>
      </p:sp>
    </p:spTree>
    <p:extLst>
      <p:ext uri="{BB962C8B-B14F-4D97-AF65-F5344CB8AC3E}">
        <p14:creationId xmlns:p14="http://schemas.microsoft.com/office/powerpoint/2010/main" val="2293644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smtClean="0"/>
              <a:t>Freestyling</a:t>
            </a:r>
            <a:r>
              <a:rPr lang="da-DK" dirty="0" smtClean="0"/>
              <a:t>: Kronborg og</a:t>
            </a:r>
            <a:r>
              <a:rPr lang="da-DK" baseline="0" dirty="0" smtClean="0"/>
              <a:t> </a:t>
            </a:r>
            <a:r>
              <a:rPr lang="da-DK" baseline="0" dirty="0" err="1" smtClean="0"/>
              <a:t>BIGs</a:t>
            </a:r>
            <a:r>
              <a:rPr lang="da-DK" baseline="0" dirty="0" smtClean="0"/>
              <a:t> Museum for Søfart, Helsingør i verdensklasse!</a:t>
            </a:r>
            <a:endParaRPr lang="da-DK" dirty="0" smtClean="0"/>
          </a:p>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21</a:t>
            </a:fld>
            <a:endParaRPr lang="da-DK"/>
          </a:p>
        </p:txBody>
      </p:sp>
    </p:spTree>
    <p:extLst>
      <p:ext uri="{BB962C8B-B14F-4D97-AF65-F5344CB8AC3E}">
        <p14:creationId xmlns:p14="http://schemas.microsoft.com/office/powerpoint/2010/main" val="19991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I Helsingør udgør de historiske huse en perlerække af forskellige arkitektoniske stilarter og byggetraditioner. De velbevarede huse og bykvarterer er en del af kommunens stolthed og identitet.</a:t>
            </a:r>
          </a:p>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2</a:t>
            </a:fld>
            <a:endParaRPr lang="da-DK"/>
          </a:p>
        </p:txBody>
      </p:sp>
    </p:spTree>
    <p:extLst>
      <p:ext uri="{BB962C8B-B14F-4D97-AF65-F5344CB8AC3E}">
        <p14:creationId xmlns:p14="http://schemas.microsoft.com/office/powerpoint/2010/main" val="95744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Fra turismepolitikken: Helsingør Kommune skal værne om grundfortællingerne, der findes i destinationen. De historiske referencer skal afspejles i valg af løsninger i skilte, belægninger, nye byrum og i udviklingen af større oplevelsesøkonomiske udviklingsprojekter som Værftshallerne, Nationalpark Kongernes Nordsjælland, ny helhedsplan for Hornbæk mv. </a:t>
            </a:r>
          </a:p>
          <a:p>
            <a:r>
              <a:rPr lang="da-DK" b="1" dirty="0" smtClean="0"/>
              <a:t>FORTÆLLINGERNES BY </a:t>
            </a:r>
            <a:endParaRPr lang="da-DK" dirty="0" smtClean="0"/>
          </a:p>
          <a:p>
            <a:r>
              <a:rPr lang="da-DK" dirty="0" smtClean="0"/>
              <a:t>Helsingør Kommunes investering på kulturområdet har siden 2010 været ambitiøs. Det har skabt et skifte i måden byen og resten af verden opfatter Helsingør på. Fra </a:t>
            </a:r>
            <a:r>
              <a:rPr lang="da-DK" dirty="0" err="1" smtClean="0"/>
              <a:t>værftsby</a:t>
            </a:r>
            <a:r>
              <a:rPr lang="da-DK" dirty="0" smtClean="0"/>
              <a:t> til kulturby! </a:t>
            </a:r>
          </a:p>
          <a:p>
            <a:r>
              <a:rPr lang="da-DK" dirty="0" smtClean="0"/>
              <a:t>De traditionelle fortællinger om renæssance, sundtold, Værftet og Hamlet er blevet fortolket og genfortalt gennem nye oplevelser. Helsingør Kommune er derfor blevet et smeltedigel af oplevelser med rødder i den lokale kulturarv, der tiltrækker mange gæster årligt. De nyfortolkede oplevelser går fra de etablerede festivaler såsom Knejpe og Shakespeare Festival til nye, spændende oplevelser som Nordsjæl, NORD Nordisk Litteraturfestival og Øresund på Langs. </a:t>
            </a:r>
          </a:p>
          <a:p>
            <a:r>
              <a:rPr lang="da-DK" dirty="0" smtClean="0"/>
              <a:t>Helsingør Kommune skal værne om og understøtte de store fælles fortællinger og udvikle nye måder at bruge dem på, så de fortsat er aktuelle og giver oplevelser af høj kvalitet for et lokalt såvel som internationalt publikum.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3</a:t>
            </a:fld>
            <a:endParaRPr lang="da-DK"/>
          </a:p>
        </p:txBody>
      </p:sp>
    </p:spTree>
    <p:extLst>
      <p:ext uri="{BB962C8B-B14F-4D97-AF65-F5344CB8AC3E}">
        <p14:creationId xmlns:p14="http://schemas.microsoft.com/office/powerpoint/2010/main" val="56196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Kronborg er et af 5 verdensarvssteder i Danmark (Ilulissat</a:t>
            </a:r>
            <a:r>
              <a:rPr lang="da-DK" baseline="0" dirty="0" smtClean="0"/>
              <a:t> ikke medregnet)</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8</a:t>
            </a:fld>
            <a:endParaRPr lang="da-DK"/>
          </a:p>
        </p:txBody>
      </p:sp>
    </p:spTree>
    <p:extLst>
      <p:ext uri="{BB962C8B-B14F-4D97-AF65-F5344CB8AC3E}">
        <p14:creationId xmlns:p14="http://schemas.microsoft.com/office/powerpoint/2010/main" val="422868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Fra </a:t>
            </a:r>
            <a:r>
              <a:rPr lang="da-DK" dirty="0" err="1" smtClean="0"/>
              <a:t>Værftsby</a:t>
            </a:r>
            <a:r>
              <a:rPr lang="da-DK" dirty="0" smtClean="0"/>
              <a:t> til</a:t>
            </a:r>
            <a:r>
              <a:rPr lang="da-DK" baseline="0" dirty="0" smtClean="0"/>
              <a:t> værtsby: Værftet som bærende identitet for byen og mange borgere personligt igennem 100 år. Lukning 1983. </a:t>
            </a:r>
          </a:p>
          <a:p>
            <a:r>
              <a:rPr lang="da-DK" baseline="0" dirty="0" smtClean="0"/>
              <a:t>Kulturhavnen åbnet 2010, en ny identitet – og eksempel på brugen af kulturarven og de historiske spor.</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9</a:t>
            </a:fld>
            <a:endParaRPr lang="da-DK"/>
          </a:p>
        </p:txBody>
      </p:sp>
    </p:spTree>
    <p:extLst>
      <p:ext uri="{BB962C8B-B14F-4D97-AF65-F5344CB8AC3E}">
        <p14:creationId xmlns:p14="http://schemas.microsoft.com/office/powerpoint/2010/main" val="102603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Hornbæks meget klare selvforståelse. Groet frem af fiskerlejet, der</a:t>
            </a:r>
            <a:r>
              <a:rPr lang="da-DK" baseline="0" dirty="0" smtClean="0"/>
              <a:t> gradvist omdannes til sommerhusområde/badeby- og den identitet som de fastboende (også selvom de er tilflyttere) køber ind på.</a:t>
            </a:r>
          </a:p>
          <a:p>
            <a:r>
              <a:rPr lang="da-DK" baseline="0" dirty="0" smtClean="0"/>
              <a:t>Husk også kunstnerkolonien, der opholdt sig her, før de slog sig ned i Skagen.</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10</a:t>
            </a:fld>
            <a:endParaRPr lang="da-DK"/>
          </a:p>
        </p:txBody>
      </p:sp>
    </p:spTree>
    <p:extLst>
      <p:ext uri="{BB962C8B-B14F-4D97-AF65-F5344CB8AC3E}">
        <p14:creationId xmlns:p14="http://schemas.microsoft.com/office/powerpoint/2010/main" val="88193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Fra fiskerlejer til velhaverkvarterer langs Strandvejen.</a:t>
            </a:r>
            <a:r>
              <a:rPr lang="da-DK" baseline="0" dirty="0" smtClean="0"/>
              <a:t> Boligområder i nær kontakt med naturen. </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11</a:t>
            </a:fld>
            <a:endParaRPr lang="da-DK"/>
          </a:p>
        </p:txBody>
      </p:sp>
    </p:spTree>
    <p:extLst>
      <p:ext uri="{BB962C8B-B14F-4D97-AF65-F5344CB8AC3E}">
        <p14:creationId xmlns:p14="http://schemas.microsoft.com/office/powerpoint/2010/main" val="262715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Herfra kommer flere eksempler på politikker mv., der omhandler kulturarv i forhold til turisme og bosætning. Tekster og mål er plukket derfra.</a:t>
            </a:r>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12</a:t>
            </a:fld>
            <a:endParaRPr lang="da-DK"/>
          </a:p>
        </p:txBody>
      </p:sp>
    </p:spTree>
    <p:extLst>
      <p:ext uri="{BB962C8B-B14F-4D97-AF65-F5344CB8AC3E}">
        <p14:creationId xmlns:p14="http://schemas.microsoft.com/office/powerpoint/2010/main" val="155605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Helt ny. Kommer på udvalget i december</a:t>
            </a:r>
            <a:r>
              <a:rPr lang="da-DK" baseline="0" dirty="0" smtClean="0"/>
              <a:t> i udkast. Fra indledningen til arkitekturpolitikken: </a:t>
            </a:r>
            <a:r>
              <a:rPr lang="da-DK" sz="1200" kern="1200" dirty="0" smtClean="0">
                <a:solidFill>
                  <a:schemeClr val="tx1"/>
                </a:solidFill>
                <a:effectLst/>
                <a:latin typeface="+mn-lt"/>
                <a:ea typeface="+mn-ea"/>
                <a:cs typeface="+mn-cs"/>
              </a:rPr>
              <a:t>Helsingør Kommune er en kommune i udvikling. Kommunens borgere, erhvervsliv, turister og offentlige og </a:t>
            </a:r>
            <a:r>
              <a:rPr lang="da-DK" sz="1200" kern="1200" dirty="0" err="1" smtClean="0">
                <a:solidFill>
                  <a:schemeClr val="tx1"/>
                </a:solidFill>
                <a:effectLst/>
                <a:latin typeface="+mn-lt"/>
                <a:ea typeface="+mn-ea"/>
                <a:cs typeface="+mn-cs"/>
              </a:rPr>
              <a:t>pri</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vate</a:t>
            </a:r>
            <a:r>
              <a:rPr lang="da-DK" sz="1200" kern="1200" dirty="0" smtClean="0">
                <a:solidFill>
                  <a:schemeClr val="tx1"/>
                </a:solidFill>
                <a:effectLst/>
                <a:latin typeface="+mn-lt"/>
                <a:ea typeface="+mn-ea"/>
                <a:cs typeface="+mn-cs"/>
              </a:rPr>
              <a:t> aktører bidrager alle til at kommunen er i vækst. Med byggeri og udvikling er der mange behov og hensyn der spiller ind, for selv et lille byggeri kan have stor virkning for de mange. Derfor er der brug for at fastlægge et sæt spilleregler, som vi i fællesskab kan arbejde med, når vi udvikler vores kommune, både i Helsingør, i kystbyerne langs Øresund og på landet.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Med arkitekturpolitikken ønsker Byrådet at sætte fokus på kommunens mange arkitektoniske, landskabelige og kulturhistoriske værdier. Vi har en stolt tradition for at passe godt på vores kulturarv, og det har vi stor glæde</a:t>
            </a:r>
          </a:p>
          <a:p>
            <a:r>
              <a:rPr lang="da-DK" sz="1200" kern="1200" dirty="0" smtClean="0">
                <a:solidFill>
                  <a:schemeClr val="tx1"/>
                </a:solidFill>
                <a:effectLst/>
                <a:latin typeface="+mn-lt"/>
                <a:ea typeface="+mn-ea"/>
                <a:cs typeface="+mn-cs"/>
              </a:rPr>
              <a:t>af i dag, hvor vi dagligt kan opleve forskellige tiders byggetraditioner og stilarter side om side med nye spæn- </a:t>
            </a:r>
            <a:r>
              <a:rPr lang="da-DK" sz="1200" kern="1200" dirty="0" err="1" smtClean="0">
                <a:solidFill>
                  <a:schemeClr val="tx1"/>
                </a:solidFill>
                <a:effectLst/>
                <a:latin typeface="+mn-lt"/>
                <a:ea typeface="+mn-ea"/>
                <a:cs typeface="+mn-cs"/>
              </a:rPr>
              <a:t>dende</a:t>
            </a:r>
            <a:r>
              <a:rPr lang="da-DK" sz="1200" kern="1200" dirty="0" smtClean="0">
                <a:solidFill>
                  <a:schemeClr val="tx1"/>
                </a:solidFill>
                <a:effectLst/>
                <a:latin typeface="+mn-lt"/>
                <a:ea typeface="+mn-ea"/>
                <a:cs typeface="+mn-cs"/>
              </a:rPr>
              <a:t> byggerier, byrum og landskaber. Når vi har øje for det, der giver værdi og som gør os stolte af at bo eller arbejde i kommunen, kan vi tage kloge valg, der både er med til at udvikle kommunen og samtidig passe på det, som vi holder af.</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0511E39A-064B-4226-A551-3B6CD7128C0E}" type="slidenum">
              <a:rPr lang="da-DK" smtClean="0"/>
              <a:t>14</a:t>
            </a:fld>
            <a:endParaRPr lang="da-DK"/>
          </a:p>
        </p:txBody>
      </p:sp>
    </p:spTree>
    <p:extLst>
      <p:ext uri="{BB962C8B-B14F-4D97-AF65-F5344CB8AC3E}">
        <p14:creationId xmlns:p14="http://schemas.microsoft.com/office/powerpoint/2010/main" val="125638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smtClean="0"/>
              <a:t>Klik for at redigere i master</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en-US" dirty="0"/>
          </a:p>
        </p:txBody>
      </p:sp>
      <p:sp>
        <p:nvSpPr>
          <p:cNvPr id="4" name="Date Placeholder 3"/>
          <p:cNvSpPr>
            <a:spLocks noGrp="1"/>
          </p:cNvSpPr>
          <p:nvPr>
            <p:ph type="dt" sz="half" idx="10"/>
          </p:nvPr>
        </p:nvSpPr>
        <p:spPr/>
        <p:txBody>
          <a:bodyPr/>
          <a:lstStyle/>
          <a:p>
            <a:fld id="{920DB9D0-AC45-4C7D-BB35-C7AF529711B4}" type="datetimeFigureOut">
              <a:rPr lang="da-DK" smtClean="0"/>
              <a:t>10-11-2021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245159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20DB9D0-AC45-4C7D-BB35-C7AF529711B4}" type="datetimeFigureOut">
              <a:rPr lang="da-DK" smtClean="0"/>
              <a:t>10-11-2021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111505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smtClean="0"/>
              <a:t>Klik for at redigere i master</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20DB9D0-AC45-4C7D-BB35-C7AF529711B4}" type="datetimeFigureOut">
              <a:rPr lang="da-DK" smtClean="0"/>
              <a:t>10-11-2021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363402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20DB9D0-AC45-4C7D-BB35-C7AF529711B4}" type="datetimeFigureOut">
              <a:rPr lang="da-DK" smtClean="0"/>
              <a:t>10-11-2021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249869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smtClean="0"/>
              <a:t>Klik for at redigere i master</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920DB9D0-AC45-4C7D-BB35-C7AF529711B4}" type="datetimeFigureOut">
              <a:rPr lang="da-DK" smtClean="0"/>
              <a:t>10-11-2021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288293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920DB9D0-AC45-4C7D-BB35-C7AF529711B4}" type="datetimeFigureOut">
              <a:rPr lang="da-DK" smtClean="0"/>
              <a:t>10-11-2021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98101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smtClean="0"/>
              <a:t>Klik for at redigere i master</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Content Placeholder 3"/>
          <p:cNvSpPr>
            <a:spLocks noGrp="1"/>
          </p:cNvSpPr>
          <p:nvPr>
            <p:ph sz="half" idx="2"/>
          </p:nvPr>
        </p:nvSpPr>
        <p:spPr>
          <a:xfrm>
            <a:off x="629842" y="2505075"/>
            <a:ext cx="3868340"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Content Placeholder 5"/>
          <p:cNvSpPr>
            <a:spLocks noGrp="1"/>
          </p:cNvSpPr>
          <p:nvPr>
            <p:ph sz="quarter" idx="4"/>
          </p:nvPr>
        </p:nvSpPr>
        <p:spPr>
          <a:xfrm>
            <a:off x="4629150" y="2505075"/>
            <a:ext cx="3887391"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920DB9D0-AC45-4C7D-BB35-C7AF529711B4}" type="datetimeFigureOut">
              <a:rPr lang="da-DK" smtClean="0"/>
              <a:t>10-11-2021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215497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920DB9D0-AC45-4C7D-BB35-C7AF529711B4}" type="datetimeFigureOut">
              <a:rPr lang="da-DK" smtClean="0"/>
              <a:t>10-11-2021</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305840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DB9D0-AC45-4C7D-BB35-C7AF529711B4}" type="datetimeFigureOut">
              <a:rPr lang="da-DK" smtClean="0"/>
              <a:t>10-11-2021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119002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smtClean="0"/>
              <a:t>Klik for at redigere i master</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920DB9D0-AC45-4C7D-BB35-C7AF529711B4}" type="datetimeFigureOut">
              <a:rPr lang="da-DK" smtClean="0"/>
              <a:t>10-11-2021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401786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920DB9D0-AC45-4C7D-BB35-C7AF529711B4}" type="datetimeFigureOut">
              <a:rPr lang="da-DK" smtClean="0"/>
              <a:t>10-11-2021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525EA5F-DBAB-47DB-BE29-4D8ED5A9FC3D}" type="slidenum">
              <a:rPr lang="da-DK" smtClean="0"/>
              <a:t>‹nr.›</a:t>
            </a:fld>
            <a:endParaRPr lang="da-DK"/>
          </a:p>
        </p:txBody>
      </p:sp>
    </p:spTree>
    <p:extLst>
      <p:ext uri="{BB962C8B-B14F-4D97-AF65-F5344CB8AC3E}">
        <p14:creationId xmlns:p14="http://schemas.microsoft.com/office/powerpoint/2010/main" val="3067846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smtClean="0"/>
              <a:t>Klik for at redigere i master</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DB9D0-AC45-4C7D-BB35-C7AF529711B4}" type="datetimeFigureOut">
              <a:rPr lang="da-DK" smtClean="0"/>
              <a:t>10-11-2021</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5EA5F-DBAB-47DB-BE29-4D8ED5A9FC3D}" type="slidenum">
              <a:rPr lang="da-DK" smtClean="0"/>
              <a:t>‹nr.›</a:t>
            </a:fld>
            <a:endParaRPr lang="da-DK"/>
          </a:p>
        </p:txBody>
      </p:sp>
    </p:spTree>
    <p:extLst>
      <p:ext uri="{BB962C8B-B14F-4D97-AF65-F5344CB8AC3E}">
        <p14:creationId xmlns:p14="http://schemas.microsoft.com/office/powerpoint/2010/main" val="122458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p:cNvSpPr txBox="1"/>
          <p:nvPr/>
        </p:nvSpPr>
        <p:spPr>
          <a:xfrm>
            <a:off x="568036" y="487680"/>
            <a:ext cx="8319655" cy="1569660"/>
          </a:xfrm>
          <a:prstGeom prst="rect">
            <a:avLst/>
          </a:prstGeom>
          <a:noFill/>
        </p:spPr>
        <p:txBody>
          <a:bodyPr wrap="square" rtlCol="0">
            <a:spAutoFit/>
          </a:bodyPr>
          <a:lstStyle/>
          <a:p>
            <a:r>
              <a:rPr lang="da-DK" sz="3200" b="1" dirty="0" smtClean="0"/>
              <a:t>Bygningsarvens betydning for </a:t>
            </a:r>
          </a:p>
          <a:p>
            <a:r>
              <a:rPr lang="da-DK" sz="3200" b="1" dirty="0" smtClean="0"/>
              <a:t>identitet og tiltrækning af borgere og gæster</a:t>
            </a:r>
            <a:endParaRPr lang="da-DK" sz="3200" dirty="0" smtClean="0"/>
          </a:p>
          <a:p>
            <a:endParaRPr lang="da-DK" sz="3200" dirty="0"/>
          </a:p>
        </p:txBody>
      </p:sp>
      <p:sp>
        <p:nvSpPr>
          <p:cNvPr id="10" name="Tekstfelt 9"/>
          <p:cNvSpPr txBox="1"/>
          <p:nvPr/>
        </p:nvSpPr>
        <p:spPr>
          <a:xfrm>
            <a:off x="6112308" y="5196240"/>
            <a:ext cx="2775383" cy="1200329"/>
          </a:xfrm>
          <a:prstGeom prst="rect">
            <a:avLst/>
          </a:prstGeom>
          <a:noFill/>
        </p:spPr>
        <p:txBody>
          <a:bodyPr wrap="square" rtlCol="0">
            <a:spAutoFit/>
          </a:bodyPr>
          <a:lstStyle/>
          <a:p>
            <a:r>
              <a:rPr lang="da-DK" dirty="0" smtClean="0"/>
              <a:t>Christian Holm Donatzky</a:t>
            </a:r>
          </a:p>
          <a:p>
            <a:r>
              <a:rPr lang="da-DK" dirty="0" smtClean="0"/>
              <a:t>Medlem af Helsingør Byråd</a:t>
            </a:r>
          </a:p>
          <a:p>
            <a:r>
              <a:rPr lang="da-DK" dirty="0" smtClean="0"/>
              <a:t>Formand for By-, Plan- og Miljøudvalget </a:t>
            </a:r>
            <a:endParaRPr lang="da-DK" dirty="0"/>
          </a:p>
        </p:txBody>
      </p:sp>
      <p:pic>
        <p:nvPicPr>
          <p:cNvPr id="2" name="Billede 1"/>
          <p:cNvPicPr>
            <a:picLocks noChangeAspect="1"/>
          </p:cNvPicPr>
          <p:nvPr/>
        </p:nvPicPr>
        <p:blipFill>
          <a:blip r:embed="rId3"/>
          <a:stretch>
            <a:fillRect/>
          </a:stretch>
        </p:blipFill>
        <p:spPr>
          <a:xfrm>
            <a:off x="623584" y="2340958"/>
            <a:ext cx="5247323" cy="3957161"/>
          </a:xfrm>
          <a:prstGeom prst="rect">
            <a:avLst/>
          </a:prstGeom>
        </p:spPr>
      </p:pic>
    </p:spTree>
    <p:extLst>
      <p:ext uri="{BB962C8B-B14F-4D97-AF65-F5344CB8AC3E}">
        <p14:creationId xmlns:p14="http://schemas.microsoft.com/office/powerpoint/2010/main" val="1052301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81050" y="6335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dirty="0" smtClean="0"/>
              <a:t>Historie og identitet</a:t>
            </a:r>
            <a:endParaRPr lang="da-DK" sz="3600" dirty="0"/>
          </a:p>
        </p:txBody>
      </p:sp>
      <p:sp>
        <p:nvSpPr>
          <p:cNvPr id="5" name="Tekstfelt 4"/>
          <p:cNvSpPr txBox="1"/>
          <p:nvPr/>
        </p:nvSpPr>
        <p:spPr>
          <a:xfrm>
            <a:off x="781050" y="1741596"/>
            <a:ext cx="4544025" cy="369332"/>
          </a:xfrm>
          <a:prstGeom prst="rect">
            <a:avLst/>
          </a:prstGeom>
          <a:noFill/>
        </p:spPr>
        <p:txBody>
          <a:bodyPr wrap="square" rtlCol="0">
            <a:spAutoFit/>
          </a:bodyPr>
          <a:lstStyle/>
          <a:p>
            <a:r>
              <a:rPr lang="da-DK" dirty="0" smtClean="0"/>
              <a:t>Badebyen Hornbæk</a:t>
            </a:r>
            <a:endParaRPr lang="da-DK" dirty="0"/>
          </a:p>
        </p:txBody>
      </p:sp>
      <p:pic>
        <p:nvPicPr>
          <p:cNvPr id="3" name="Billede 2"/>
          <p:cNvPicPr>
            <a:picLocks noChangeAspect="1"/>
          </p:cNvPicPr>
          <p:nvPr/>
        </p:nvPicPr>
        <p:blipFill rotWithShape="1">
          <a:blip r:embed="rId3"/>
          <a:srcRect l="12721"/>
          <a:stretch/>
        </p:blipFill>
        <p:spPr>
          <a:xfrm>
            <a:off x="4135995" y="1115275"/>
            <a:ext cx="4771836" cy="5529263"/>
          </a:xfrm>
          <a:prstGeom prst="rect">
            <a:avLst/>
          </a:prstGeom>
        </p:spPr>
      </p:pic>
      <p:pic>
        <p:nvPicPr>
          <p:cNvPr id="7" name="Billede 6"/>
          <p:cNvPicPr>
            <a:picLocks noChangeAspect="1"/>
          </p:cNvPicPr>
          <p:nvPr/>
        </p:nvPicPr>
        <p:blipFill>
          <a:blip r:embed="rId4"/>
          <a:stretch>
            <a:fillRect/>
          </a:stretch>
        </p:blipFill>
        <p:spPr>
          <a:xfrm>
            <a:off x="622085" y="4463313"/>
            <a:ext cx="3207544" cy="2181225"/>
          </a:xfrm>
          <a:prstGeom prst="rect">
            <a:avLst/>
          </a:prstGeom>
        </p:spPr>
      </p:pic>
    </p:spTree>
    <p:extLst>
      <p:ext uri="{BB962C8B-B14F-4D97-AF65-F5344CB8AC3E}">
        <p14:creationId xmlns:p14="http://schemas.microsoft.com/office/powerpoint/2010/main" val="3071715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smtClean="0"/>
              <a:t>Historie og identitet</a:t>
            </a:r>
            <a:endParaRPr lang="da-DK" sz="3600" dirty="0"/>
          </a:p>
        </p:txBody>
      </p:sp>
      <p:sp>
        <p:nvSpPr>
          <p:cNvPr id="5" name="Tekstfelt 4"/>
          <p:cNvSpPr txBox="1"/>
          <p:nvPr/>
        </p:nvSpPr>
        <p:spPr>
          <a:xfrm>
            <a:off x="845702" y="1741596"/>
            <a:ext cx="6374823" cy="369332"/>
          </a:xfrm>
          <a:prstGeom prst="rect">
            <a:avLst/>
          </a:prstGeom>
          <a:noFill/>
        </p:spPr>
        <p:txBody>
          <a:bodyPr wrap="square" rtlCol="0">
            <a:spAutoFit/>
          </a:bodyPr>
          <a:lstStyle/>
          <a:p>
            <a:r>
              <a:rPr lang="da-DK" dirty="0" smtClean="0"/>
              <a:t>Fiskerlejerne: Ålsgårde, Hellebæk, Espergærde og Snekkersten </a:t>
            </a:r>
            <a:endParaRPr lang="da-DK" dirty="0"/>
          </a:p>
        </p:txBody>
      </p:sp>
      <p:pic>
        <p:nvPicPr>
          <p:cNvPr id="6" name="Billede 5"/>
          <p:cNvPicPr>
            <a:picLocks noChangeAspect="1"/>
          </p:cNvPicPr>
          <p:nvPr/>
        </p:nvPicPr>
        <p:blipFill rotWithShape="1">
          <a:blip r:embed="rId3"/>
          <a:srcRect b="1990"/>
          <a:stretch/>
        </p:blipFill>
        <p:spPr>
          <a:xfrm>
            <a:off x="5717971" y="3574322"/>
            <a:ext cx="3322701" cy="2911258"/>
          </a:xfrm>
          <a:prstGeom prst="rect">
            <a:avLst/>
          </a:prstGeom>
        </p:spPr>
      </p:pic>
      <p:pic>
        <p:nvPicPr>
          <p:cNvPr id="7" name="Billede 6"/>
          <p:cNvPicPr>
            <a:picLocks noChangeAspect="1"/>
          </p:cNvPicPr>
          <p:nvPr/>
        </p:nvPicPr>
        <p:blipFill>
          <a:blip r:embed="rId4"/>
          <a:stretch>
            <a:fillRect/>
          </a:stretch>
        </p:blipFill>
        <p:spPr>
          <a:xfrm>
            <a:off x="253184" y="3574321"/>
            <a:ext cx="5323999" cy="2917031"/>
          </a:xfrm>
          <a:prstGeom prst="rect">
            <a:avLst/>
          </a:prstGeom>
        </p:spPr>
      </p:pic>
    </p:spTree>
    <p:extLst>
      <p:ext uri="{BB962C8B-B14F-4D97-AF65-F5344CB8AC3E}">
        <p14:creationId xmlns:p14="http://schemas.microsoft.com/office/powerpoint/2010/main" val="495036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2030: Vision og Planstrategi</a:t>
            </a:r>
            <a:endParaRPr lang="da-DK" dirty="0"/>
          </a:p>
        </p:txBody>
      </p:sp>
      <p:sp>
        <p:nvSpPr>
          <p:cNvPr id="4" name="Rektangel 3"/>
          <p:cNvSpPr/>
          <p:nvPr/>
        </p:nvSpPr>
        <p:spPr>
          <a:xfrm>
            <a:off x="628650" y="1720840"/>
            <a:ext cx="7886700" cy="1754326"/>
          </a:xfrm>
          <a:prstGeom prst="rect">
            <a:avLst/>
          </a:prstGeom>
        </p:spPr>
        <p:txBody>
          <a:bodyPr wrap="square">
            <a:spAutoFit/>
          </a:bodyPr>
          <a:lstStyle/>
          <a:p>
            <a:r>
              <a:rPr lang="da-DK" i="1" dirty="0"/>
              <a:t>Med Helsingør Kommunes stærke fokus på både bæredygtig turisme og kulturturisme, skal vi arbejde for at styrke kommunen som kulturdestination med international kvalitet</a:t>
            </a:r>
            <a:r>
              <a:rPr lang="da-DK" i="1" dirty="0" smtClean="0"/>
              <a:t>.</a:t>
            </a:r>
            <a:br>
              <a:rPr lang="da-DK" i="1" dirty="0" smtClean="0"/>
            </a:br>
            <a:r>
              <a:rPr lang="da-DK" i="1" dirty="0"/>
              <a:t>Kulturhavnen og Værftshallerne udvikles til et internationalt kraftcenter for kultur, kunst, uddannelse og teknologi</a:t>
            </a:r>
          </a:p>
          <a:p>
            <a:endParaRPr lang="da-DK" i="1" dirty="0" smtClean="0"/>
          </a:p>
        </p:txBody>
      </p:sp>
      <p:pic>
        <p:nvPicPr>
          <p:cNvPr id="6" name="Billede 5"/>
          <p:cNvPicPr>
            <a:picLocks noChangeAspect="1"/>
          </p:cNvPicPr>
          <p:nvPr/>
        </p:nvPicPr>
        <p:blipFill rotWithShape="1">
          <a:blip r:embed="rId3"/>
          <a:srcRect t="14367"/>
          <a:stretch/>
        </p:blipFill>
        <p:spPr>
          <a:xfrm>
            <a:off x="5169122" y="2976102"/>
            <a:ext cx="3346228" cy="3556416"/>
          </a:xfrm>
          <a:prstGeom prst="rect">
            <a:avLst/>
          </a:prstGeom>
        </p:spPr>
      </p:pic>
      <p:sp>
        <p:nvSpPr>
          <p:cNvPr id="7" name="Tekstfelt 6"/>
          <p:cNvSpPr txBox="1"/>
          <p:nvPr/>
        </p:nvSpPr>
        <p:spPr>
          <a:xfrm>
            <a:off x="628650" y="3313630"/>
            <a:ext cx="4061114" cy="3139321"/>
          </a:xfrm>
          <a:prstGeom prst="rect">
            <a:avLst/>
          </a:prstGeom>
          <a:noFill/>
        </p:spPr>
        <p:txBody>
          <a:bodyPr wrap="square" rtlCol="0">
            <a:spAutoFit/>
          </a:bodyPr>
          <a:lstStyle/>
          <a:p>
            <a:r>
              <a:rPr lang="da-DK" b="1" dirty="0"/>
              <a:t>KONKRETE MÅL:</a:t>
            </a:r>
          </a:p>
          <a:p>
            <a:pPr marL="285750" indent="-285750">
              <a:buFont typeface="Arial" panose="020B0604020202020204" pitchFamily="34" charset="0"/>
              <a:buChar char="•"/>
            </a:pPr>
            <a:r>
              <a:rPr lang="da-DK" dirty="0"/>
              <a:t>2.300 beskæftigede i kultur-, turisme- og </a:t>
            </a:r>
            <a:r>
              <a:rPr lang="da-DK" dirty="0" smtClean="0"/>
              <a:t>oplevelseserhverv.</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1,6 mio. kulturbesøgende årligt</a:t>
            </a:r>
            <a:r>
              <a:rPr lang="da-DK" dirty="0" smtClean="0"/>
              <a:t>.</a:t>
            </a:r>
          </a:p>
          <a:p>
            <a:r>
              <a:rPr lang="da-DK" dirty="0" smtClean="0"/>
              <a:t> </a:t>
            </a:r>
            <a:endParaRPr lang="da-DK" dirty="0"/>
          </a:p>
          <a:p>
            <a:pPr marL="285750" indent="-285750">
              <a:buFont typeface="Arial" panose="020B0604020202020204" pitchFamily="34" charset="0"/>
              <a:buChar char="•"/>
            </a:pPr>
            <a:r>
              <a:rPr lang="da-DK" dirty="0"/>
              <a:t>650.000 årlige kommercielle overnatninger. </a:t>
            </a:r>
            <a:endParaRPr lang="da-DK" dirty="0" smtClean="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1000 nye familier bosat i kommunen.</a:t>
            </a:r>
          </a:p>
          <a:p>
            <a:endParaRPr lang="da-DK" dirty="0"/>
          </a:p>
        </p:txBody>
      </p:sp>
      <p:sp>
        <p:nvSpPr>
          <p:cNvPr id="8" name="Tekstfelt 7"/>
          <p:cNvSpPr txBox="1"/>
          <p:nvPr/>
        </p:nvSpPr>
        <p:spPr>
          <a:xfrm>
            <a:off x="5274498" y="6452951"/>
            <a:ext cx="3955738" cy="276999"/>
          </a:xfrm>
          <a:prstGeom prst="rect">
            <a:avLst/>
          </a:prstGeom>
          <a:noFill/>
        </p:spPr>
        <p:txBody>
          <a:bodyPr wrap="square" rtlCol="0">
            <a:spAutoFit/>
          </a:bodyPr>
          <a:lstStyle/>
          <a:p>
            <a:r>
              <a:rPr lang="da-DK" sz="1200" i="1" dirty="0" smtClean="0"/>
              <a:t>Foto: Visit Copenhagen, Copenhagen Media Center</a:t>
            </a:r>
            <a:endParaRPr lang="da-DK" sz="1200" i="1" dirty="0"/>
          </a:p>
        </p:txBody>
      </p:sp>
    </p:spTree>
    <p:extLst>
      <p:ext uri="{BB962C8B-B14F-4D97-AF65-F5344CB8AC3E}">
        <p14:creationId xmlns:p14="http://schemas.microsoft.com/office/powerpoint/2010/main" val="1609120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Bosætnings- og boligpolitik</a:t>
            </a:r>
            <a:endParaRPr lang="da-DK" dirty="0"/>
          </a:p>
        </p:txBody>
      </p:sp>
      <p:sp>
        <p:nvSpPr>
          <p:cNvPr id="4" name="Rektangel 3"/>
          <p:cNvSpPr/>
          <p:nvPr/>
        </p:nvSpPr>
        <p:spPr>
          <a:xfrm>
            <a:off x="628650" y="1336119"/>
            <a:ext cx="8259041" cy="4185761"/>
          </a:xfrm>
          <a:prstGeom prst="rect">
            <a:avLst/>
          </a:prstGeom>
        </p:spPr>
        <p:txBody>
          <a:bodyPr wrap="square">
            <a:spAutoFit/>
          </a:bodyPr>
          <a:lstStyle/>
          <a:p>
            <a:r>
              <a:rPr lang="da-DK" b="1" dirty="0"/>
              <a:t>MÅL</a:t>
            </a:r>
          </a:p>
          <a:p>
            <a:r>
              <a:rPr lang="da-DK" b="1" dirty="0">
                <a:solidFill>
                  <a:schemeClr val="accent1">
                    <a:lumMod val="50000"/>
                  </a:schemeClr>
                </a:solidFill>
              </a:rPr>
              <a:t>VI VIL BEVARE OG STYRKE HELSINGØR </a:t>
            </a:r>
            <a:r>
              <a:rPr lang="da-DK" b="1" dirty="0" smtClean="0">
                <a:solidFill>
                  <a:schemeClr val="accent1">
                    <a:lumMod val="50000"/>
                  </a:schemeClr>
                </a:solidFill>
              </a:rPr>
              <a:t>KOMMUNES KULTURMILJØER </a:t>
            </a:r>
            <a:r>
              <a:rPr lang="da-DK" b="1" dirty="0">
                <a:solidFill>
                  <a:schemeClr val="accent1">
                    <a:lumMod val="50000"/>
                  </a:schemeClr>
                </a:solidFill>
              </a:rPr>
              <a:t>OG BYGNINGSARV</a:t>
            </a:r>
          </a:p>
          <a:p>
            <a:r>
              <a:rPr lang="da-DK" sz="1400" i="1" dirty="0" smtClean="0"/>
              <a:t>”Kulturarven </a:t>
            </a:r>
            <a:r>
              <a:rPr lang="da-DK" sz="1400" i="1" dirty="0"/>
              <a:t>er en af vores største styrker og en værdi skal der værnes om. Vi har en rig </a:t>
            </a:r>
            <a:r>
              <a:rPr lang="da-DK" sz="1400" i="1" dirty="0" smtClean="0"/>
              <a:t>bygningskultur med </a:t>
            </a:r>
            <a:r>
              <a:rPr lang="da-DK" sz="1400" i="1" dirty="0"/>
              <a:t>en stærk historisk identitet og mange værdifulde bymiljøer og </a:t>
            </a:r>
            <a:r>
              <a:rPr lang="da-DK" sz="1400" i="1" dirty="0" smtClean="0"/>
              <a:t>bygninger. De </a:t>
            </a:r>
            <a:r>
              <a:rPr lang="da-DK" sz="1400" i="1" dirty="0"/>
              <a:t>mange bevaringsværdige bygninger og bymiljøer gør vores byområder og landsbyer </a:t>
            </a:r>
            <a:r>
              <a:rPr lang="da-DK" sz="1400" i="1" dirty="0" smtClean="0"/>
              <a:t>til særlige </a:t>
            </a:r>
            <a:r>
              <a:rPr lang="da-DK" sz="1400" i="1" dirty="0"/>
              <a:t>steder med individuelle kvaliteter, der både er til glæde for kommunes borgere </a:t>
            </a:r>
            <a:r>
              <a:rPr lang="da-DK" sz="1400" i="1" dirty="0" smtClean="0"/>
              <a:t>og det </a:t>
            </a:r>
            <a:r>
              <a:rPr lang="da-DK" sz="1400" i="1" dirty="0"/>
              <a:t>stigende antal turister, der besøger Nordsjælland.</a:t>
            </a:r>
          </a:p>
          <a:p>
            <a:r>
              <a:rPr lang="da-DK" sz="1400" i="1" dirty="0"/>
              <a:t>Samtidig med, at der skal værnes om bygningsarven, skal den gøres levende som en </a:t>
            </a:r>
            <a:r>
              <a:rPr lang="da-DK" sz="1400" i="1" dirty="0" smtClean="0"/>
              <a:t>vigtig brik </a:t>
            </a:r>
            <a:r>
              <a:rPr lang="da-DK" sz="1400" i="1" dirty="0"/>
              <a:t>i byudviklingen</a:t>
            </a:r>
            <a:r>
              <a:rPr lang="da-DK" sz="1400" i="1" dirty="0" smtClean="0"/>
              <a:t>.”</a:t>
            </a:r>
            <a:r>
              <a:rPr lang="da-DK" i="1" dirty="0" smtClean="0"/>
              <a:t/>
            </a:r>
            <a:br>
              <a:rPr lang="da-DK" i="1" dirty="0" smtClean="0"/>
            </a:br>
            <a:endParaRPr lang="da-DK" i="1" dirty="0" smtClean="0"/>
          </a:p>
          <a:p>
            <a:r>
              <a:rPr lang="da-DK" b="1" dirty="0" smtClean="0"/>
              <a:t>MÅL:</a:t>
            </a:r>
          </a:p>
          <a:p>
            <a:r>
              <a:rPr lang="da-DK" b="1" dirty="0">
                <a:solidFill>
                  <a:schemeClr val="accent1">
                    <a:lumMod val="50000"/>
                  </a:schemeClr>
                </a:solidFill>
              </a:rPr>
              <a:t>VI PRIORITERER NY OG SPÆNDENDE ARKITEKTUR, DER </a:t>
            </a:r>
            <a:r>
              <a:rPr lang="da-DK" b="1" dirty="0" smtClean="0">
                <a:solidFill>
                  <a:schemeClr val="accent1">
                    <a:lumMod val="50000"/>
                  </a:schemeClr>
                </a:solidFill>
              </a:rPr>
              <a:t>SPILLER SAMMEN </a:t>
            </a:r>
            <a:r>
              <a:rPr lang="da-DK" b="1" dirty="0">
                <a:solidFill>
                  <a:schemeClr val="accent1">
                    <a:lumMod val="50000"/>
                  </a:schemeClr>
                </a:solidFill>
              </a:rPr>
              <a:t>MED OMGIVELSERNES SÆRLIGE KVALITETER</a:t>
            </a:r>
          </a:p>
          <a:p>
            <a:r>
              <a:rPr lang="da-DK" sz="1400" i="1" dirty="0" smtClean="0"/>
              <a:t>”Helsingør </a:t>
            </a:r>
            <a:r>
              <a:rPr lang="da-DK" sz="1400" i="1" dirty="0"/>
              <a:t>Kommunes byområder skal udvikles og fornyes med respekt for de særlige </a:t>
            </a:r>
            <a:r>
              <a:rPr lang="da-DK" sz="1400" i="1" dirty="0" smtClean="0"/>
              <a:t>kvaliteter der </a:t>
            </a:r>
            <a:r>
              <a:rPr lang="da-DK" sz="1400" i="1" dirty="0"/>
              <a:t>er i de enkelte byområder. Det betyder at der skal stilles krav til udformning </a:t>
            </a:r>
            <a:r>
              <a:rPr lang="da-DK" sz="1400" i="1" dirty="0" smtClean="0"/>
              <a:t>af udearealer </a:t>
            </a:r>
            <a:r>
              <a:rPr lang="da-DK" sz="1400" i="1" dirty="0"/>
              <a:t>og bebyggelse. Der kan med fordel udskrives arkitektkonkurrencer ved </a:t>
            </a:r>
            <a:r>
              <a:rPr lang="da-DK" sz="1400" i="1" dirty="0" smtClean="0"/>
              <a:t>udviklingen af </a:t>
            </a:r>
            <a:r>
              <a:rPr lang="da-DK" sz="1400" i="1" dirty="0"/>
              <a:t>nye byområder og omdannelse af eksisterende områder. En analyse af </a:t>
            </a:r>
            <a:r>
              <a:rPr lang="da-DK" sz="1400" i="1" dirty="0" smtClean="0"/>
              <a:t>stedets kvaliteter </a:t>
            </a:r>
            <a:r>
              <a:rPr lang="da-DK" sz="1400" i="1" dirty="0"/>
              <a:t>og en prioritering af hvad der er vigtigt i området er nødvendig for at udvikle </a:t>
            </a:r>
            <a:r>
              <a:rPr lang="da-DK" sz="1400" i="1" dirty="0" smtClean="0"/>
              <a:t>gode byområder.”</a:t>
            </a:r>
            <a:endParaRPr lang="da-DK" sz="1400" b="1" i="1" dirty="0"/>
          </a:p>
        </p:txBody>
      </p:sp>
      <p:pic>
        <p:nvPicPr>
          <p:cNvPr id="5" name="Billede 4"/>
          <p:cNvPicPr>
            <a:picLocks noChangeAspect="1"/>
          </p:cNvPicPr>
          <p:nvPr/>
        </p:nvPicPr>
        <p:blipFill rotWithShape="1">
          <a:blip r:embed="rId2"/>
          <a:srcRect t="23312" b="4515"/>
          <a:stretch/>
        </p:blipFill>
        <p:spPr>
          <a:xfrm>
            <a:off x="833870" y="5583382"/>
            <a:ext cx="7476259" cy="1198418"/>
          </a:xfrm>
          <a:prstGeom prst="rect">
            <a:avLst/>
          </a:prstGeom>
        </p:spPr>
      </p:pic>
    </p:spTree>
    <p:extLst>
      <p:ext uri="{BB962C8B-B14F-4D97-AF65-F5344CB8AC3E}">
        <p14:creationId xmlns:p14="http://schemas.microsoft.com/office/powerpoint/2010/main" val="796260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Arkitekturpolitik</a:t>
            </a:r>
            <a:endParaRPr lang="da-DK" dirty="0"/>
          </a:p>
        </p:txBody>
      </p:sp>
      <p:sp>
        <p:nvSpPr>
          <p:cNvPr id="3" name="Pladsholder til indhold 2"/>
          <p:cNvSpPr>
            <a:spLocks noGrp="1"/>
          </p:cNvSpPr>
          <p:nvPr>
            <p:ph idx="1"/>
          </p:nvPr>
        </p:nvSpPr>
        <p:spPr>
          <a:xfrm>
            <a:off x="628650" y="1825625"/>
            <a:ext cx="3713236" cy="4242115"/>
          </a:xfrm>
        </p:spPr>
        <p:txBody>
          <a:bodyPr/>
          <a:lstStyle/>
          <a:p>
            <a:r>
              <a:rPr lang="da-DK" dirty="0" smtClean="0"/>
              <a:t>Brug og bevaring af bygningsarven</a:t>
            </a:r>
          </a:p>
          <a:p>
            <a:r>
              <a:rPr lang="da-DK" dirty="0" smtClean="0"/>
              <a:t>Spilleregler for udvikling: Indpasning af ny arkitektur</a:t>
            </a:r>
          </a:p>
          <a:p>
            <a:r>
              <a:rPr lang="da-DK" dirty="0" smtClean="0"/>
              <a:t>Samspil med landskab og kulturarv</a:t>
            </a:r>
          </a:p>
          <a:p>
            <a:r>
              <a:rPr lang="da-DK" dirty="0" smtClean="0"/>
              <a:t>Bæredygtighed</a:t>
            </a:r>
          </a:p>
          <a:p>
            <a:r>
              <a:rPr lang="da-DK" dirty="0" smtClean="0"/>
              <a:t>Arkitekturråd</a:t>
            </a:r>
            <a:endParaRPr lang="da-DK" dirty="0"/>
          </a:p>
        </p:txBody>
      </p:sp>
      <p:pic>
        <p:nvPicPr>
          <p:cNvPr id="5" name="Billede 4"/>
          <p:cNvPicPr>
            <a:picLocks noChangeAspect="1"/>
          </p:cNvPicPr>
          <p:nvPr/>
        </p:nvPicPr>
        <p:blipFill>
          <a:blip r:embed="rId3"/>
          <a:stretch>
            <a:fillRect/>
          </a:stretch>
        </p:blipFill>
        <p:spPr>
          <a:xfrm>
            <a:off x="4622464" y="595312"/>
            <a:ext cx="4267200" cy="5667375"/>
          </a:xfrm>
          <a:prstGeom prst="rect">
            <a:avLst/>
          </a:prstGeom>
        </p:spPr>
      </p:pic>
    </p:spTree>
    <p:extLst>
      <p:ext uri="{BB962C8B-B14F-4D97-AF65-F5344CB8AC3E}">
        <p14:creationId xmlns:p14="http://schemas.microsoft.com/office/powerpoint/2010/main" val="3367629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Flere borgere</a:t>
            </a:r>
            <a:endParaRPr lang="da-DK" dirty="0"/>
          </a:p>
        </p:txBody>
      </p:sp>
      <p:sp>
        <p:nvSpPr>
          <p:cNvPr id="3" name="Pladsholder til indhold 2"/>
          <p:cNvSpPr>
            <a:spLocks noGrp="1"/>
          </p:cNvSpPr>
          <p:nvPr>
            <p:ph idx="1"/>
          </p:nvPr>
        </p:nvSpPr>
        <p:spPr>
          <a:xfrm>
            <a:off x="628650" y="1419222"/>
            <a:ext cx="7886700" cy="5258666"/>
          </a:xfrm>
        </p:spPr>
        <p:txBody>
          <a:bodyPr>
            <a:normAutofit fontScale="47500" lnSpcReduction="20000"/>
          </a:bodyPr>
          <a:lstStyle/>
          <a:p>
            <a:pPr marL="0" indent="0">
              <a:buNone/>
            </a:pPr>
            <a:r>
              <a:rPr lang="da-DK" sz="4000" b="1" dirty="0" smtClean="0"/>
              <a:t>Hvorfor flytter folk til Bykernen</a:t>
            </a:r>
            <a:r>
              <a:rPr lang="da-DK" sz="4000" dirty="0" smtClean="0"/>
              <a:t>? </a:t>
            </a:r>
          </a:p>
          <a:p>
            <a:r>
              <a:rPr lang="da-DK" sz="4000" dirty="0" smtClean="0"/>
              <a:t>Det er en ”rigtig by med byliv” </a:t>
            </a:r>
          </a:p>
          <a:p>
            <a:r>
              <a:rPr lang="da-DK" sz="4000" dirty="0" smtClean="0"/>
              <a:t>Den er charmerende, </a:t>
            </a:r>
          </a:p>
          <a:p>
            <a:r>
              <a:rPr lang="da-DK" sz="4000" dirty="0" smtClean="0"/>
              <a:t>Nærheden til </a:t>
            </a:r>
            <a:r>
              <a:rPr lang="da-DK" sz="4000" dirty="0"/>
              <a:t>kulturelle</a:t>
            </a:r>
            <a:r>
              <a:rPr lang="da-DK" sz="4000" dirty="0" smtClean="0"/>
              <a:t>/</a:t>
            </a:r>
            <a:br>
              <a:rPr lang="da-DK" sz="4000" dirty="0" smtClean="0"/>
            </a:br>
            <a:r>
              <a:rPr lang="da-DK" sz="4000" dirty="0" smtClean="0"/>
              <a:t>historiske </a:t>
            </a:r>
            <a:r>
              <a:rPr lang="da-DK" sz="4000" dirty="0"/>
              <a:t>aktiviteter </a:t>
            </a:r>
            <a:endParaRPr lang="da-DK" sz="4000" dirty="0" smtClean="0"/>
          </a:p>
          <a:p>
            <a:r>
              <a:rPr lang="da-DK" sz="4000" dirty="0" smtClean="0"/>
              <a:t>Gode transportmuligheder, nærhed til havet </a:t>
            </a:r>
            <a:br>
              <a:rPr lang="da-DK" sz="4000" dirty="0" smtClean="0"/>
            </a:br>
            <a:r>
              <a:rPr lang="da-DK" sz="4000" dirty="0" smtClean="0"/>
              <a:t>og natur er også vigtig!</a:t>
            </a:r>
          </a:p>
          <a:p>
            <a:pPr marL="0" indent="0">
              <a:buNone/>
            </a:pPr>
            <a:r>
              <a:rPr lang="da-DK" sz="4000" b="1" dirty="0" smtClean="0"/>
              <a:t>Anbefaling: når der bygges nyt, så genskab </a:t>
            </a:r>
            <a:r>
              <a:rPr lang="da-DK" sz="4000" b="1" dirty="0"/>
              <a:t/>
            </a:r>
            <a:br>
              <a:rPr lang="da-DK" sz="4000" b="1" dirty="0"/>
            </a:br>
            <a:r>
              <a:rPr lang="da-DK" sz="4000" b="1" dirty="0" smtClean="0"/>
              <a:t>Bykernens kvaliteter:  byrum, mødesteder, </a:t>
            </a:r>
            <a:br>
              <a:rPr lang="da-DK" sz="4000" b="1" dirty="0" smtClean="0"/>
            </a:br>
            <a:r>
              <a:rPr lang="da-DK" sz="4000" b="1" dirty="0" smtClean="0"/>
              <a:t>menneskelig skala, byliv og arkitektur.</a:t>
            </a:r>
            <a:r>
              <a:rPr lang="da-DK" sz="2300" dirty="0" smtClean="0"/>
              <a:t/>
            </a:r>
            <a:br>
              <a:rPr lang="da-DK" sz="2300" dirty="0" smtClean="0"/>
            </a:br>
            <a:r>
              <a:rPr lang="da-DK" sz="2300" dirty="0" smtClean="0"/>
              <a:t/>
            </a:r>
            <a:br>
              <a:rPr lang="da-DK" sz="2300" dirty="0" smtClean="0"/>
            </a:br>
            <a:r>
              <a:rPr lang="da-DK" sz="1900" i="1" dirty="0" smtClean="0"/>
              <a:t>(Kilde: </a:t>
            </a:r>
            <a:r>
              <a:rPr lang="da-DK" sz="1900" i="1" dirty="0" err="1" smtClean="0"/>
              <a:t>Exometrics</a:t>
            </a:r>
            <a:r>
              <a:rPr lang="da-DK" sz="1900" i="1" dirty="0" smtClean="0"/>
              <a:t>, 2020)</a:t>
            </a:r>
          </a:p>
          <a:p>
            <a:pPr lvl="0"/>
            <a:endParaRPr lang="da-DK" dirty="0" smtClean="0"/>
          </a:p>
          <a:p>
            <a:endParaRPr lang="da-DK" dirty="0" smtClean="0"/>
          </a:p>
          <a:p>
            <a:pPr marL="0" indent="0">
              <a:buNone/>
            </a:pPr>
            <a:r>
              <a:rPr lang="da-DK" sz="4000" b="1" dirty="0" smtClean="0"/>
              <a:t>Kulturarv betaler sig:</a:t>
            </a:r>
          </a:p>
          <a:p>
            <a:r>
              <a:rPr lang="da-DK" sz="4000" dirty="0" smtClean="0"/>
              <a:t>30 % højere salgspriser for bevaringsværdige enfamiliehuse.</a:t>
            </a:r>
          </a:p>
          <a:p>
            <a:pPr lvl="0"/>
            <a:r>
              <a:rPr lang="da-DK" sz="4000" dirty="0" smtClean="0"/>
              <a:t>13 % højere priser for boliger i områder, der har mere end 15 % bevaringsværdige bygninger</a:t>
            </a:r>
            <a:r>
              <a:rPr lang="da-DK" sz="3800" dirty="0" smtClean="0"/>
              <a:t>.</a:t>
            </a:r>
          </a:p>
          <a:p>
            <a:pPr marL="0" lvl="0" indent="0">
              <a:buNone/>
            </a:pPr>
            <a:r>
              <a:rPr lang="da-DK" sz="1900" i="1" dirty="0" smtClean="0"/>
              <a:t>(Kilde: </a:t>
            </a:r>
            <a:r>
              <a:rPr lang="da-DK" sz="1900" i="1" dirty="0" err="1" smtClean="0"/>
              <a:t>Realdania</a:t>
            </a:r>
            <a:r>
              <a:rPr lang="da-DK" sz="1900" i="1" dirty="0" smtClean="0"/>
              <a:t> 2015)</a:t>
            </a:r>
          </a:p>
          <a:p>
            <a:endParaRPr lang="da-DK" dirty="0"/>
          </a:p>
        </p:txBody>
      </p:sp>
      <p:pic>
        <p:nvPicPr>
          <p:cNvPr id="5" name="Billede 4"/>
          <p:cNvPicPr>
            <a:picLocks noChangeAspect="1"/>
          </p:cNvPicPr>
          <p:nvPr/>
        </p:nvPicPr>
        <p:blipFill>
          <a:blip r:embed="rId3"/>
          <a:stretch>
            <a:fillRect/>
          </a:stretch>
        </p:blipFill>
        <p:spPr>
          <a:xfrm>
            <a:off x="5565833" y="584562"/>
            <a:ext cx="3291840" cy="3680460"/>
          </a:xfrm>
          <a:prstGeom prst="rect">
            <a:avLst/>
          </a:prstGeom>
        </p:spPr>
      </p:pic>
    </p:spTree>
    <p:extLst>
      <p:ext uri="{BB962C8B-B14F-4D97-AF65-F5344CB8AC3E}">
        <p14:creationId xmlns:p14="http://schemas.microsoft.com/office/powerpoint/2010/main" val="1703228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Flere turister</a:t>
            </a:r>
            <a:endParaRPr lang="da-DK" dirty="0"/>
          </a:p>
        </p:txBody>
      </p:sp>
      <p:grpSp>
        <p:nvGrpSpPr>
          <p:cNvPr id="5" name="Gruppe 4"/>
          <p:cNvGrpSpPr/>
          <p:nvPr/>
        </p:nvGrpSpPr>
        <p:grpSpPr>
          <a:xfrm>
            <a:off x="2191702" y="3939449"/>
            <a:ext cx="4760595" cy="2760345"/>
            <a:chOff x="4812896" y="3954151"/>
            <a:chExt cx="4760595" cy="2760345"/>
          </a:xfrm>
        </p:grpSpPr>
        <p:pic>
          <p:nvPicPr>
            <p:cNvPr id="6" name="Billede 5"/>
            <p:cNvPicPr>
              <a:picLocks noChangeAspect="1"/>
            </p:cNvPicPr>
            <p:nvPr/>
          </p:nvPicPr>
          <p:blipFill>
            <a:blip r:embed="rId3"/>
            <a:stretch>
              <a:fillRect/>
            </a:stretch>
          </p:blipFill>
          <p:spPr>
            <a:xfrm>
              <a:off x="4812896" y="3954151"/>
              <a:ext cx="4074795" cy="2760345"/>
            </a:xfrm>
            <a:prstGeom prst="rect">
              <a:avLst/>
            </a:prstGeom>
          </p:spPr>
        </p:pic>
        <p:sp>
          <p:nvSpPr>
            <p:cNvPr id="7" name="Tekstfelt 6"/>
            <p:cNvSpPr txBox="1"/>
            <p:nvPr/>
          </p:nvSpPr>
          <p:spPr>
            <a:xfrm>
              <a:off x="5617753" y="6437497"/>
              <a:ext cx="3955738" cy="276999"/>
            </a:xfrm>
            <a:prstGeom prst="rect">
              <a:avLst/>
            </a:prstGeom>
            <a:noFill/>
          </p:spPr>
          <p:txBody>
            <a:bodyPr wrap="square" rtlCol="0">
              <a:spAutoFit/>
            </a:bodyPr>
            <a:lstStyle/>
            <a:p>
              <a:r>
                <a:rPr lang="da-DK" sz="1200" i="1" dirty="0" smtClean="0">
                  <a:solidFill>
                    <a:schemeClr val="bg1"/>
                  </a:solidFill>
                </a:rPr>
                <a:t>Foto: Daniel Rasmussen, Copenhagen Media Center</a:t>
              </a:r>
              <a:endParaRPr lang="da-DK" sz="1200" i="1" dirty="0">
                <a:solidFill>
                  <a:schemeClr val="bg1"/>
                </a:solidFill>
              </a:endParaRPr>
            </a:p>
          </p:txBody>
        </p:sp>
      </p:grpSp>
      <p:sp>
        <p:nvSpPr>
          <p:cNvPr id="3" name="Tekstfelt 2"/>
          <p:cNvSpPr txBox="1"/>
          <p:nvPr/>
        </p:nvSpPr>
        <p:spPr>
          <a:xfrm>
            <a:off x="628650" y="1478742"/>
            <a:ext cx="8515350" cy="3139321"/>
          </a:xfrm>
          <a:prstGeom prst="rect">
            <a:avLst/>
          </a:prstGeom>
          <a:noFill/>
        </p:spPr>
        <p:txBody>
          <a:bodyPr wrap="square" rtlCol="0">
            <a:spAutoFit/>
          </a:bodyPr>
          <a:lstStyle/>
          <a:p>
            <a:pPr marL="285750" indent="-285750">
              <a:buFont typeface="Arial" panose="020B0604020202020204" pitchFamily="34" charset="0"/>
              <a:buChar char="•"/>
            </a:pPr>
            <a:r>
              <a:rPr lang="da-DK" dirty="0" smtClean="0"/>
              <a:t>2 </a:t>
            </a:r>
            <a:r>
              <a:rPr lang="da-DK" dirty="0"/>
              <a:t>mia. kr. </a:t>
            </a:r>
            <a:r>
              <a:rPr lang="da-DK" dirty="0" smtClean="0"/>
              <a:t>i turismeomsætning (2019)</a:t>
            </a:r>
          </a:p>
          <a:p>
            <a:pPr marL="285750" indent="-285750">
              <a:buFont typeface="Arial" panose="020B0604020202020204" pitchFamily="34" charset="0"/>
              <a:buChar char="•"/>
            </a:pPr>
            <a:endParaRPr lang="da-DK" dirty="0" smtClean="0"/>
          </a:p>
          <a:p>
            <a:pPr marL="285750" indent="-285750">
              <a:buFont typeface="Arial" panose="020B0604020202020204" pitchFamily="34" charset="0"/>
              <a:buChar char="•"/>
            </a:pPr>
            <a:r>
              <a:rPr lang="da-DK" dirty="0"/>
              <a:t>2.000 </a:t>
            </a:r>
            <a:r>
              <a:rPr lang="da-DK" dirty="0" smtClean="0"/>
              <a:t>jobs inden for turismen, svarende </a:t>
            </a:r>
            <a:r>
              <a:rPr lang="da-DK" dirty="0"/>
              <a:t>til </a:t>
            </a:r>
            <a:r>
              <a:rPr lang="da-DK" dirty="0" smtClean="0"/>
              <a:t>10 </a:t>
            </a:r>
            <a:r>
              <a:rPr lang="da-DK" dirty="0"/>
              <a:t>% af alle jobs i kommunen </a:t>
            </a:r>
            <a:r>
              <a:rPr lang="da-DK" dirty="0" smtClean="0"/>
              <a:t>(</a:t>
            </a:r>
            <a:r>
              <a:rPr lang="da-DK" dirty="0"/>
              <a:t>før </a:t>
            </a:r>
            <a:r>
              <a:rPr lang="da-DK" dirty="0" err="1"/>
              <a:t>Covid</a:t>
            </a:r>
            <a:r>
              <a:rPr lang="da-DK" dirty="0"/>
              <a:t> </a:t>
            </a:r>
            <a:r>
              <a:rPr lang="da-DK" dirty="0" smtClean="0"/>
              <a:t>19)</a:t>
            </a:r>
          </a:p>
          <a:p>
            <a:r>
              <a:rPr lang="da-DK" dirty="0" smtClean="0"/>
              <a:t> </a:t>
            </a:r>
            <a:endParaRPr lang="da-DK" dirty="0"/>
          </a:p>
          <a:p>
            <a:pPr marL="285750" lvl="0" indent="-285750">
              <a:buFont typeface="Arial" panose="020B0604020202020204" pitchFamily="34" charset="0"/>
              <a:buChar char="•"/>
            </a:pPr>
            <a:r>
              <a:rPr lang="da-DK" dirty="0"/>
              <a:t>Halvdelen af alle de job, som skabes via </a:t>
            </a:r>
            <a:r>
              <a:rPr lang="da-DK" dirty="0" smtClean="0"/>
              <a:t>turismen, </a:t>
            </a:r>
            <a:r>
              <a:rPr lang="da-DK" dirty="0"/>
              <a:t>er </a:t>
            </a:r>
            <a:r>
              <a:rPr lang="da-DK" dirty="0" smtClean="0"/>
              <a:t>i </a:t>
            </a:r>
            <a:r>
              <a:rPr lang="da-DK" dirty="0"/>
              <a:t>detailhandlen og øvrige brancher</a:t>
            </a:r>
            <a:r>
              <a:rPr lang="da-DK" dirty="0" smtClean="0"/>
              <a:t>.</a:t>
            </a:r>
          </a:p>
          <a:p>
            <a:pPr marL="285750" lvl="0" indent="-285750">
              <a:buFont typeface="Arial" panose="020B0604020202020204" pitchFamily="34" charset="0"/>
              <a:buChar char="•"/>
            </a:pPr>
            <a:endParaRPr lang="da-DK" dirty="0" smtClean="0"/>
          </a:p>
          <a:p>
            <a:pPr marL="285750" lvl="0" indent="-285750">
              <a:buFont typeface="Arial" panose="020B0604020202020204" pitchFamily="34" charset="0"/>
              <a:buChar char="•"/>
            </a:pPr>
            <a:r>
              <a:rPr lang="da-DK" dirty="0" smtClean="0"/>
              <a:t>Fra </a:t>
            </a:r>
            <a:r>
              <a:rPr lang="da-DK" dirty="0"/>
              <a:t>2012 </a:t>
            </a:r>
            <a:r>
              <a:rPr lang="da-DK" dirty="0" smtClean="0"/>
              <a:t>til </a:t>
            </a:r>
            <a:r>
              <a:rPr lang="da-DK" dirty="0"/>
              <a:t>2020 er antallet af </a:t>
            </a:r>
            <a:r>
              <a:rPr lang="da-DK" dirty="0" smtClean="0"/>
              <a:t>museumsbesøg steget </a:t>
            </a:r>
            <a:r>
              <a:rPr lang="da-DK" dirty="0"/>
              <a:t>med 36 % </a:t>
            </a:r>
            <a:r>
              <a:rPr lang="da-DK" dirty="0" smtClean="0"/>
              <a:t>( 560.000 </a:t>
            </a:r>
            <a:r>
              <a:rPr lang="da-DK" dirty="0"/>
              <a:t>gæster </a:t>
            </a:r>
            <a:r>
              <a:rPr lang="da-DK" dirty="0" smtClean="0"/>
              <a:t>årligt)</a:t>
            </a:r>
            <a:endParaRPr lang="da-DK" dirty="0"/>
          </a:p>
          <a:p>
            <a:r>
              <a:rPr lang="da-DK" dirty="0" smtClean="0"/>
              <a:t> </a:t>
            </a:r>
            <a:endParaRPr lang="da-DK" dirty="0"/>
          </a:p>
          <a:p>
            <a:endParaRPr lang="da-DK" dirty="0"/>
          </a:p>
        </p:txBody>
      </p:sp>
    </p:spTree>
    <p:extLst>
      <p:ext uri="{BB962C8B-B14F-4D97-AF65-F5344CB8AC3E}">
        <p14:creationId xmlns:p14="http://schemas.microsoft.com/office/powerpoint/2010/main" val="3184349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Den levende </a:t>
            </a:r>
            <a:br>
              <a:rPr lang="da-DK" dirty="0" smtClean="0"/>
            </a:br>
            <a:r>
              <a:rPr lang="da-DK" dirty="0" smtClean="0"/>
              <a:t>bygningsarv</a:t>
            </a:r>
            <a:endParaRPr lang="da-DK" dirty="0"/>
          </a:p>
        </p:txBody>
      </p:sp>
      <p:sp>
        <p:nvSpPr>
          <p:cNvPr id="3" name="Pladsholder til indhold 2"/>
          <p:cNvSpPr>
            <a:spLocks noGrp="1"/>
          </p:cNvSpPr>
          <p:nvPr>
            <p:ph idx="1"/>
          </p:nvPr>
        </p:nvSpPr>
        <p:spPr/>
        <p:txBody>
          <a:bodyPr>
            <a:normAutofit/>
          </a:bodyPr>
          <a:lstStyle/>
          <a:p>
            <a:r>
              <a:rPr lang="da-DK" sz="2000" dirty="0" smtClean="0"/>
              <a:t>Autenticitet</a:t>
            </a:r>
          </a:p>
          <a:p>
            <a:r>
              <a:rPr lang="da-DK" sz="2000" dirty="0" smtClean="0"/>
              <a:t>Liv i byen</a:t>
            </a:r>
          </a:p>
          <a:p>
            <a:r>
              <a:rPr lang="da-DK" sz="2000" dirty="0" smtClean="0"/>
              <a:t>Den blandede by</a:t>
            </a:r>
          </a:p>
          <a:p>
            <a:r>
              <a:rPr lang="da-DK" sz="2000" dirty="0" smtClean="0"/>
              <a:t>Bæredygtig turisme</a:t>
            </a:r>
            <a:endParaRPr lang="da-DK" sz="2000" dirty="0"/>
          </a:p>
        </p:txBody>
      </p:sp>
      <p:grpSp>
        <p:nvGrpSpPr>
          <p:cNvPr id="8" name="Gruppe 7"/>
          <p:cNvGrpSpPr/>
          <p:nvPr/>
        </p:nvGrpSpPr>
        <p:grpSpPr>
          <a:xfrm>
            <a:off x="4048601" y="493395"/>
            <a:ext cx="5303217" cy="6364605"/>
            <a:chOff x="4048601" y="493395"/>
            <a:chExt cx="5303217" cy="6364605"/>
          </a:xfrm>
        </p:grpSpPr>
        <p:pic>
          <p:nvPicPr>
            <p:cNvPr id="5" name="Billede 4"/>
            <p:cNvPicPr>
              <a:picLocks noChangeAspect="1"/>
            </p:cNvPicPr>
            <p:nvPr/>
          </p:nvPicPr>
          <p:blipFill>
            <a:blip r:embed="rId3"/>
            <a:stretch>
              <a:fillRect/>
            </a:stretch>
          </p:blipFill>
          <p:spPr>
            <a:xfrm>
              <a:off x="4048601" y="493395"/>
              <a:ext cx="5095399" cy="6364605"/>
            </a:xfrm>
            <a:prstGeom prst="rect">
              <a:avLst/>
            </a:prstGeom>
          </p:spPr>
        </p:pic>
        <p:sp>
          <p:nvSpPr>
            <p:cNvPr id="7" name="Tekstfelt 6"/>
            <p:cNvSpPr txBox="1"/>
            <p:nvPr/>
          </p:nvSpPr>
          <p:spPr>
            <a:xfrm>
              <a:off x="5823313" y="6581001"/>
              <a:ext cx="3528505" cy="276999"/>
            </a:xfrm>
            <a:prstGeom prst="rect">
              <a:avLst/>
            </a:prstGeom>
            <a:noFill/>
          </p:spPr>
          <p:txBody>
            <a:bodyPr wrap="square" rtlCol="0">
              <a:spAutoFit/>
            </a:bodyPr>
            <a:lstStyle/>
            <a:p>
              <a:r>
                <a:rPr lang="da-DK" sz="1200" i="1" dirty="0" smtClean="0">
                  <a:solidFill>
                    <a:schemeClr val="bg1"/>
                  </a:solidFill>
                </a:rPr>
                <a:t>Foto: Daniel Rasmussen, </a:t>
              </a:r>
              <a:r>
                <a:rPr lang="da-DK" sz="1200" i="1" dirty="0">
                  <a:solidFill>
                    <a:schemeClr val="bg1"/>
                  </a:solidFill>
                </a:rPr>
                <a:t>Copenhagen Media Center</a:t>
              </a:r>
            </a:p>
          </p:txBody>
        </p:sp>
      </p:grpSp>
    </p:spTree>
    <p:extLst>
      <p:ext uri="{BB962C8B-B14F-4D97-AF65-F5344CB8AC3E}">
        <p14:creationId xmlns:p14="http://schemas.microsoft.com/office/powerpoint/2010/main" val="2236589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0"/>
            <a:ext cx="7886700" cy="1325563"/>
          </a:xfrm>
        </p:spPr>
        <p:txBody>
          <a:bodyPr/>
          <a:lstStyle/>
          <a:p>
            <a:r>
              <a:rPr lang="da-DK" dirty="0" smtClean="0"/>
              <a:t>Den levende bygningsarv</a:t>
            </a:r>
            <a:endParaRPr lang="da-DK" dirty="0"/>
          </a:p>
        </p:txBody>
      </p:sp>
      <p:grpSp>
        <p:nvGrpSpPr>
          <p:cNvPr id="7" name="Gruppe 6"/>
          <p:cNvGrpSpPr/>
          <p:nvPr/>
        </p:nvGrpSpPr>
        <p:grpSpPr>
          <a:xfrm>
            <a:off x="117395" y="990769"/>
            <a:ext cx="9234423" cy="5925026"/>
            <a:chOff x="117395" y="990769"/>
            <a:chExt cx="9234423" cy="5925026"/>
          </a:xfrm>
        </p:grpSpPr>
        <p:pic>
          <p:nvPicPr>
            <p:cNvPr id="4" name="Billede 3"/>
            <p:cNvPicPr>
              <a:picLocks noChangeAspect="1"/>
            </p:cNvPicPr>
            <p:nvPr/>
          </p:nvPicPr>
          <p:blipFill>
            <a:blip r:embed="rId3"/>
            <a:stretch>
              <a:fillRect/>
            </a:stretch>
          </p:blipFill>
          <p:spPr>
            <a:xfrm>
              <a:off x="117395" y="990769"/>
              <a:ext cx="8909209" cy="5925026"/>
            </a:xfrm>
            <a:prstGeom prst="rect">
              <a:avLst/>
            </a:prstGeom>
          </p:spPr>
        </p:pic>
        <p:sp>
          <p:nvSpPr>
            <p:cNvPr id="6" name="Tekstfelt 5"/>
            <p:cNvSpPr txBox="1"/>
            <p:nvPr/>
          </p:nvSpPr>
          <p:spPr>
            <a:xfrm>
              <a:off x="5712477" y="6638796"/>
              <a:ext cx="3639341" cy="276999"/>
            </a:xfrm>
            <a:prstGeom prst="rect">
              <a:avLst/>
            </a:prstGeom>
            <a:noFill/>
          </p:spPr>
          <p:txBody>
            <a:bodyPr wrap="square" rtlCol="0">
              <a:spAutoFit/>
            </a:bodyPr>
            <a:lstStyle/>
            <a:p>
              <a:r>
                <a:rPr lang="da-DK" sz="1200" i="1" dirty="0" smtClean="0">
                  <a:solidFill>
                    <a:schemeClr val="bg1"/>
                  </a:solidFill>
                </a:rPr>
                <a:t>Foto: Daniel Rasmussen, </a:t>
              </a:r>
              <a:r>
                <a:rPr lang="da-DK" sz="1200" i="1" dirty="0">
                  <a:solidFill>
                    <a:schemeClr val="bg1"/>
                  </a:solidFill>
                </a:rPr>
                <a:t>Copenhagen Media Center</a:t>
              </a:r>
            </a:p>
          </p:txBody>
        </p:sp>
      </p:grpSp>
    </p:spTree>
    <p:extLst>
      <p:ext uri="{BB962C8B-B14F-4D97-AF65-F5344CB8AC3E}">
        <p14:creationId xmlns:p14="http://schemas.microsoft.com/office/powerpoint/2010/main" val="4265381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9727"/>
            <a:ext cx="7886700" cy="1325563"/>
          </a:xfrm>
        </p:spPr>
        <p:txBody>
          <a:bodyPr/>
          <a:lstStyle/>
          <a:p>
            <a:r>
              <a:rPr lang="da-DK" dirty="0" smtClean="0"/>
              <a:t>Den levende bygningsarv</a:t>
            </a:r>
            <a:endParaRPr lang="da-DK" dirty="0"/>
          </a:p>
        </p:txBody>
      </p:sp>
      <p:grpSp>
        <p:nvGrpSpPr>
          <p:cNvPr id="7" name="Gruppe 6"/>
          <p:cNvGrpSpPr/>
          <p:nvPr/>
        </p:nvGrpSpPr>
        <p:grpSpPr>
          <a:xfrm>
            <a:off x="129778" y="926782"/>
            <a:ext cx="8924172" cy="5931218"/>
            <a:chOff x="129778" y="926782"/>
            <a:chExt cx="8924172" cy="5931218"/>
          </a:xfrm>
        </p:grpSpPr>
        <p:pic>
          <p:nvPicPr>
            <p:cNvPr id="5" name="Billede 4"/>
            <p:cNvPicPr>
              <a:picLocks noChangeAspect="1"/>
            </p:cNvPicPr>
            <p:nvPr/>
          </p:nvPicPr>
          <p:blipFill>
            <a:blip r:embed="rId3"/>
            <a:stretch>
              <a:fillRect/>
            </a:stretch>
          </p:blipFill>
          <p:spPr>
            <a:xfrm>
              <a:off x="129778" y="926782"/>
              <a:ext cx="8884444" cy="5931218"/>
            </a:xfrm>
            <a:prstGeom prst="rect">
              <a:avLst/>
            </a:prstGeom>
          </p:spPr>
        </p:pic>
        <p:sp>
          <p:nvSpPr>
            <p:cNvPr id="6" name="Tekstfelt 5"/>
            <p:cNvSpPr txBox="1"/>
            <p:nvPr/>
          </p:nvSpPr>
          <p:spPr>
            <a:xfrm>
              <a:off x="5650136" y="6581001"/>
              <a:ext cx="3403814" cy="276999"/>
            </a:xfrm>
            <a:prstGeom prst="rect">
              <a:avLst/>
            </a:prstGeom>
            <a:noFill/>
          </p:spPr>
          <p:txBody>
            <a:bodyPr wrap="square" rtlCol="0">
              <a:spAutoFit/>
            </a:bodyPr>
            <a:lstStyle/>
            <a:p>
              <a:r>
                <a:rPr lang="da-DK" sz="1200" i="1" dirty="0" smtClean="0">
                  <a:solidFill>
                    <a:schemeClr val="bg1"/>
                  </a:solidFill>
                </a:rPr>
                <a:t>Foto: Daniel Rasmussen, </a:t>
              </a:r>
              <a:r>
                <a:rPr lang="da-DK" sz="1200" i="1" dirty="0">
                  <a:solidFill>
                    <a:schemeClr val="bg1"/>
                  </a:solidFill>
                </a:rPr>
                <a:t>Copenhagen Media Center</a:t>
              </a:r>
            </a:p>
          </p:txBody>
        </p:sp>
      </p:grpSp>
    </p:spTree>
    <p:extLst>
      <p:ext uri="{BB962C8B-B14F-4D97-AF65-F5344CB8AC3E}">
        <p14:creationId xmlns:p14="http://schemas.microsoft.com/office/powerpoint/2010/main" val="1650581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p:cNvSpPr txBox="1"/>
          <p:nvPr/>
        </p:nvSpPr>
        <p:spPr>
          <a:xfrm>
            <a:off x="858707" y="832008"/>
            <a:ext cx="5237019" cy="2092881"/>
          </a:xfrm>
          <a:prstGeom prst="rect">
            <a:avLst/>
          </a:prstGeom>
          <a:noFill/>
        </p:spPr>
        <p:txBody>
          <a:bodyPr wrap="square" rtlCol="0">
            <a:spAutoFit/>
          </a:bodyPr>
          <a:lstStyle/>
          <a:p>
            <a:r>
              <a:rPr lang="da-DK" sz="2800" dirty="0" smtClean="0"/>
              <a:t>Indhold:</a:t>
            </a:r>
          </a:p>
          <a:p>
            <a:pPr marL="457200" indent="-457200">
              <a:buFont typeface="Arial" panose="020B0604020202020204" pitchFamily="34" charset="0"/>
              <a:buChar char="•"/>
            </a:pPr>
            <a:r>
              <a:rPr lang="da-DK" sz="2800" dirty="0" smtClean="0"/>
              <a:t>Historie og identitet</a:t>
            </a:r>
          </a:p>
          <a:p>
            <a:pPr marL="457200" indent="-457200">
              <a:buFont typeface="Arial" panose="020B0604020202020204" pitchFamily="34" charset="0"/>
              <a:buChar char="•"/>
            </a:pPr>
            <a:r>
              <a:rPr lang="da-DK" sz="2800" dirty="0" smtClean="0"/>
              <a:t>Helsingørs visioner og politikker</a:t>
            </a:r>
          </a:p>
          <a:p>
            <a:pPr marL="457200" indent="-457200">
              <a:buFont typeface="Arial" panose="020B0604020202020204" pitchFamily="34" charset="0"/>
              <a:buChar char="•"/>
            </a:pPr>
            <a:r>
              <a:rPr lang="da-DK" sz="2800" dirty="0" smtClean="0"/>
              <a:t>Den levende bygningsarv</a:t>
            </a:r>
          </a:p>
          <a:p>
            <a:endParaRPr lang="da-DK" dirty="0"/>
          </a:p>
        </p:txBody>
      </p:sp>
      <p:pic>
        <p:nvPicPr>
          <p:cNvPr id="3" name="Billede 2"/>
          <p:cNvPicPr>
            <a:picLocks noChangeAspect="1"/>
          </p:cNvPicPr>
          <p:nvPr/>
        </p:nvPicPr>
        <p:blipFill rotWithShape="1">
          <a:blip r:embed="rId3"/>
          <a:srcRect t="26256" b="5172"/>
          <a:stretch/>
        </p:blipFill>
        <p:spPr>
          <a:xfrm>
            <a:off x="1007268" y="3429000"/>
            <a:ext cx="7129463" cy="3141673"/>
          </a:xfrm>
          <a:prstGeom prst="rect">
            <a:avLst/>
          </a:prstGeom>
        </p:spPr>
      </p:pic>
    </p:spTree>
    <p:extLst>
      <p:ext uri="{BB962C8B-B14F-4D97-AF65-F5344CB8AC3E}">
        <p14:creationId xmlns:p14="http://schemas.microsoft.com/office/powerpoint/2010/main" val="2460475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141" y="0"/>
            <a:ext cx="7886700" cy="1325563"/>
          </a:xfrm>
        </p:spPr>
        <p:txBody>
          <a:bodyPr/>
          <a:lstStyle/>
          <a:p>
            <a:r>
              <a:rPr lang="da-DK" dirty="0" smtClean="0"/>
              <a:t>Den levende bygningsarv</a:t>
            </a:r>
            <a:endParaRPr lang="da-DK" dirty="0"/>
          </a:p>
        </p:txBody>
      </p:sp>
      <p:pic>
        <p:nvPicPr>
          <p:cNvPr id="5" name="Billede 4"/>
          <p:cNvPicPr>
            <a:picLocks noChangeAspect="1"/>
          </p:cNvPicPr>
          <p:nvPr/>
        </p:nvPicPr>
        <p:blipFill>
          <a:blip r:embed="rId3"/>
          <a:stretch>
            <a:fillRect/>
          </a:stretch>
        </p:blipFill>
        <p:spPr>
          <a:xfrm>
            <a:off x="108108" y="945356"/>
            <a:ext cx="8927783" cy="5912644"/>
          </a:xfrm>
          <a:prstGeom prst="rect">
            <a:avLst/>
          </a:prstGeom>
        </p:spPr>
      </p:pic>
      <p:sp>
        <p:nvSpPr>
          <p:cNvPr id="6" name="Tekstfelt 5"/>
          <p:cNvSpPr txBox="1"/>
          <p:nvPr/>
        </p:nvSpPr>
        <p:spPr>
          <a:xfrm>
            <a:off x="7647707" y="6211669"/>
            <a:ext cx="1440872" cy="646331"/>
          </a:xfrm>
          <a:prstGeom prst="rect">
            <a:avLst/>
          </a:prstGeom>
          <a:noFill/>
        </p:spPr>
        <p:txBody>
          <a:bodyPr wrap="square" rtlCol="0">
            <a:spAutoFit/>
          </a:bodyPr>
          <a:lstStyle/>
          <a:p>
            <a:r>
              <a:rPr lang="da-DK" sz="1200" i="1" dirty="0" smtClean="0">
                <a:solidFill>
                  <a:schemeClr val="bg1"/>
                </a:solidFill>
              </a:rPr>
              <a:t>Foto: Kasper Thye, </a:t>
            </a:r>
            <a:r>
              <a:rPr lang="da-DK" sz="1200" i="1" dirty="0">
                <a:solidFill>
                  <a:schemeClr val="bg1"/>
                </a:solidFill>
              </a:rPr>
              <a:t>Copenhagen Media Center</a:t>
            </a:r>
          </a:p>
        </p:txBody>
      </p:sp>
    </p:spTree>
    <p:extLst>
      <p:ext uri="{BB962C8B-B14F-4D97-AF65-F5344CB8AC3E}">
        <p14:creationId xmlns:p14="http://schemas.microsoft.com/office/powerpoint/2010/main" val="2892295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a:stretch>
            <a:fillRect/>
          </a:stretch>
        </p:blipFill>
        <p:spPr>
          <a:xfrm>
            <a:off x="285750" y="1828800"/>
            <a:ext cx="8229600" cy="5029200"/>
          </a:xfrm>
          <a:prstGeom prst="rect">
            <a:avLst/>
          </a:prstGeom>
        </p:spPr>
      </p:pic>
      <p:sp>
        <p:nvSpPr>
          <p:cNvPr id="8" name="Tekstfelt 7"/>
          <p:cNvSpPr txBox="1"/>
          <p:nvPr/>
        </p:nvSpPr>
        <p:spPr>
          <a:xfrm>
            <a:off x="5553150" y="6581001"/>
            <a:ext cx="3063531" cy="276999"/>
          </a:xfrm>
          <a:prstGeom prst="rect">
            <a:avLst/>
          </a:prstGeom>
          <a:noFill/>
        </p:spPr>
        <p:txBody>
          <a:bodyPr wrap="square" rtlCol="0">
            <a:spAutoFit/>
          </a:bodyPr>
          <a:lstStyle/>
          <a:p>
            <a:r>
              <a:rPr lang="da-DK" sz="1200" i="1" dirty="0" smtClean="0">
                <a:solidFill>
                  <a:schemeClr val="bg1"/>
                </a:solidFill>
              </a:rPr>
              <a:t>Foto: Jens </a:t>
            </a:r>
            <a:r>
              <a:rPr lang="da-DK" sz="1200" i="1" dirty="0" err="1" smtClean="0">
                <a:solidFill>
                  <a:schemeClr val="bg1"/>
                </a:solidFill>
              </a:rPr>
              <a:t>Lindhe</a:t>
            </a:r>
            <a:r>
              <a:rPr lang="da-DK" sz="1200" i="1" dirty="0" smtClean="0">
                <a:solidFill>
                  <a:schemeClr val="bg1"/>
                </a:solidFill>
              </a:rPr>
              <a:t>, </a:t>
            </a:r>
            <a:r>
              <a:rPr lang="da-DK" sz="1200" i="1" dirty="0">
                <a:solidFill>
                  <a:schemeClr val="bg1"/>
                </a:solidFill>
              </a:rPr>
              <a:t>Copenhagen Media Center</a:t>
            </a:r>
          </a:p>
        </p:txBody>
      </p:sp>
      <p:sp>
        <p:nvSpPr>
          <p:cNvPr id="9" name="Titel 1"/>
          <p:cNvSpPr>
            <a:spLocks noGrp="1"/>
          </p:cNvSpPr>
          <p:nvPr>
            <p:ph type="title"/>
          </p:nvPr>
        </p:nvSpPr>
        <p:spPr>
          <a:xfrm>
            <a:off x="628650" y="365126"/>
            <a:ext cx="7886700" cy="1325563"/>
          </a:xfrm>
        </p:spPr>
        <p:txBody>
          <a:bodyPr/>
          <a:lstStyle/>
          <a:p>
            <a:r>
              <a:rPr lang="da-DK" dirty="0" smtClean="0"/>
              <a:t>Den levende bygningsarv</a:t>
            </a:r>
            <a:endParaRPr lang="da-DK" dirty="0"/>
          </a:p>
        </p:txBody>
      </p:sp>
    </p:spTree>
    <p:extLst>
      <p:ext uri="{BB962C8B-B14F-4D97-AF65-F5344CB8AC3E}">
        <p14:creationId xmlns:p14="http://schemas.microsoft.com/office/powerpoint/2010/main" val="2724675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5108635" y="169594"/>
            <a:ext cx="7886700" cy="1325563"/>
          </a:xfrm>
        </p:spPr>
        <p:txBody>
          <a:bodyPr>
            <a:normAutofit/>
          </a:bodyPr>
          <a:lstStyle/>
          <a:p>
            <a:r>
              <a:rPr lang="da-DK" sz="3600" dirty="0" smtClean="0"/>
              <a:t>Historie og identitet</a:t>
            </a:r>
            <a:endParaRPr lang="da-DK" sz="3600" dirty="0"/>
          </a:p>
        </p:txBody>
      </p:sp>
      <p:pic>
        <p:nvPicPr>
          <p:cNvPr id="6" name="Billede 5"/>
          <p:cNvPicPr>
            <a:picLocks noChangeAspect="1"/>
          </p:cNvPicPr>
          <p:nvPr/>
        </p:nvPicPr>
        <p:blipFill>
          <a:blip r:embed="rId3"/>
          <a:stretch>
            <a:fillRect/>
          </a:stretch>
        </p:blipFill>
        <p:spPr>
          <a:xfrm>
            <a:off x="0" y="0"/>
            <a:ext cx="5136356" cy="7343775"/>
          </a:xfrm>
          <a:prstGeom prst="rect">
            <a:avLst/>
          </a:prstGeom>
        </p:spPr>
      </p:pic>
      <p:sp>
        <p:nvSpPr>
          <p:cNvPr id="7" name="Tekstfelt 6"/>
          <p:cNvSpPr txBox="1"/>
          <p:nvPr/>
        </p:nvSpPr>
        <p:spPr>
          <a:xfrm>
            <a:off x="5216236" y="1891146"/>
            <a:ext cx="3532910" cy="369332"/>
          </a:xfrm>
          <a:prstGeom prst="rect">
            <a:avLst/>
          </a:prstGeom>
          <a:noFill/>
        </p:spPr>
        <p:txBody>
          <a:bodyPr wrap="square" rtlCol="0">
            <a:spAutoFit/>
          </a:bodyPr>
          <a:lstStyle/>
          <a:p>
            <a:r>
              <a:rPr lang="da-DK" dirty="0" smtClean="0"/>
              <a:t>Den historiske bykerne</a:t>
            </a:r>
            <a:endParaRPr lang="da-DK" dirty="0"/>
          </a:p>
        </p:txBody>
      </p:sp>
      <p:sp>
        <p:nvSpPr>
          <p:cNvPr id="2" name="Rektangel 1"/>
          <p:cNvSpPr/>
          <p:nvPr/>
        </p:nvSpPr>
        <p:spPr>
          <a:xfrm>
            <a:off x="2001981" y="6488668"/>
            <a:ext cx="4572000" cy="369332"/>
          </a:xfrm>
          <a:prstGeom prst="rect">
            <a:avLst/>
          </a:prstGeom>
        </p:spPr>
        <p:txBody>
          <a:bodyPr>
            <a:spAutoFit/>
          </a:bodyPr>
          <a:lstStyle/>
          <a:p>
            <a:r>
              <a:rPr lang="da-DK" i="1" dirty="0">
                <a:solidFill>
                  <a:schemeClr val="bg1"/>
                </a:solidFill>
              </a:rPr>
              <a:t>Foto: </a:t>
            </a:r>
            <a:r>
              <a:rPr lang="da-DK" i="1" dirty="0" smtClean="0">
                <a:solidFill>
                  <a:schemeClr val="bg1"/>
                </a:solidFill>
              </a:rPr>
              <a:t>Copenhagen </a:t>
            </a:r>
            <a:r>
              <a:rPr lang="da-DK" i="1" dirty="0">
                <a:solidFill>
                  <a:schemeClr val="bg1"/>
                </a:solidFill>
              </a:rPr>
              <a:t>Media Center</a:t>
            </a:r>
          </a:p>
        </p:txBody>
      </p:sp>
    </p:spTree>
    <p:extLst>
      <p:ext uri="{BB962C8B-B14F-4D97-AF65-F5344CB8AC3E}">
        <p14:creationId xmlns:p14="http://schemas.microsoft.com/office/powerpoint/2010/main" val="3673323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47701" y="944015"/>
            <a:ext cx="9572625" cy="5514975"/>
          </a:xfrm>
          <a:prstGeom prst="rect">
            <a:avLst/>
          </a:prstGeom>
        </p:spPr>
      </p:pic>
      <p:sp>
        <p:nvSpPr>
          <p:cNvPr id="7" name="Titel 1"/>
          <p:cNvSpPr>
            <a:spLocks noGrp="1"/>
          </p:cNvSpPr>
          <p:nvPr>
            <p:ph type="title"/>
          </p:nvPr>
        </p:nvSpPr>
        <p:spPr>
          <a:xfrm>
            <a:off x="628650" y="-82108"/>
            <a:ext cx="7886700" cy="1325563"/>
          </a:xfrm>
        </p:spPr>
        <p:txBody>
          <a:bodyPr>
            <a:normAutofit/>
          </a:bodyPr>
          <a:lstStyle/>
          <a:p>
            <a:r>
              <a:rPr lang="da-DK" sz="3600" dirty="0" smtClean="0"/>
              <a:t>Historie og identitet</a:t>
            </a:r>
            <a:br>
              <a:rPr lang="da-DK" sz="3600" dirty="0" smtClean="0"/>
            </a:br>
            <a:endParaRPr lang="da-DK" sz="2400" dirty="0"/>
          </a:p>
        </p:txBody>
      </p:sp>
    </p:spTree>
    <p:extLst>
      <p:ext uri="{BB962C8B-B14F-4D97-AF65-F5344CB8AC3E}">
        <p14:creationId xmlns:p14="http://schemas.microsoft.com/office/powerpoint/2010/main" val="3486903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stretch>
            <a:fillRect/>
          </a:stretch>
        </p:blipFill>
        <p:spPr>
          <a:xfrm rot="10800000">
            <a:off x="1795224" y="-2430"/>
            <a:ext cx="5553551" cy="7417118"/>
          </a:xfrm>
          <a:prstGeom prst="rect">
            <a:avLst/>
          </a:prstGeom>
        </p:spPr>
      </p:pic>
      <p:sp>
        <p:nvSpPr>
          <p:cNvPr id="7" name="Titel 1"/>
          <p:cNvSpPr>
            <a:spLocks noGrp="1"/>
          </p:cNvSpPr>
          <p:nvPr>
            <p:ph type="title"/>
          </p:nvPr>
        </p:nvSpPr>
        <p:spPr>
          <a:xfrm>
            <a:off x="628650" y="365126"/>
            <a:ext cx="7886700" cy="1325563"/>
          </a:xfrm>
        </p:spPr>
        <p:txBody>
          <a:bodyPr>
            <a:normAutofit/>
          </a:bodyPr>
          <a:lstStyle/>
          <a:p>
            <a:r>
              <a:rPr lang="da-DK" sz="3600" dirty="0" smtClean="0"/>
              <a:t>Historie og identitet</a:t>
            </a:r>
            <a:br>
              <a:rPr lang="da-DK" sz="3600" dirty="0" smtClean="0"/>
            </a:br>
            <a:endParaRPr lang="da-DK" sz="2400" dirty="0"/>
          </a:p>
        </p:txBody>
      </p:sp>
    </p:spTree>
    <p:extLst>
      <p:ext uri="{BB962C8B-B14F-4D97-AF65-F5344CB8AC3E}">
        <p14:creationId xmlns:p14="http://schemas.microsoft.com/office/powerpoint/2010/main" val="2572529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a:blip r:embed="rId2"/>
          <a:stretch>
            <a:fillRect/>
          </a:stretch>
        </p:blipFill>
        <p:spPr>
          <a:xfrm>
            <a:off x="722971" y="1541463"/>
            <a:ext cx="3368993" cy="4963478"/>
          </a:xfrm>
          <a:prstGeom prst="rect">
            <a:avLst/>
          </a:prstGeom>
        </p:spPr>
      </p:pic>
      <p:pic>
        <p:nvPicPr>
          <p:cNvPr id="5" name="Billede 4"/>
          <p:cNvPicPr>
            <a:picLocks noChangeAspect="1"/>
          </p:cNvPicPr>
          <p:nvPr/>
        </p:nvPicPr>
        <p:blipFill>
          <a:blip r:embed="rId3"/>
          <a:stretch>
            <a:fillRect/>
          </a:stretch>
        </p:blipFill>
        <p:spPr>
          <a:xfrm>
            <a:off x="4826336" y="365126"/>
            <a:ext cx="3981450" cy="6139815"/>
          </a:xfrm>
          <a:prstGeom prst="rect">
            <a:avLst/>
          </a:prstGeom>
        </p:spPr>
      </p:pic>
      <p:sp>
        <p:nvSpPr>
          <p:cNvPr id="6" name="Titel 1"/>
          <p:cNvSpPr>
            <a:spLocks noGrp="1"/>
          </p:cNvSpPr>
          <p:nvPr>
            <p:ph type="title"/>
          </p:nvPr>
        </p:nvSpPr>
        <p:spPr>
          <a:xfrm>
            <a:off x="628650" y="365126"/>
            <a:ext cx="7886700" cy="1325563"/>
          </a:xfrm>
        </p:spPr>
        <p:txBody>
          <a:bodyPr>
            <a:normAutofit/>
          </a:bodyPr>
          <a:lstStyle/>
          <a:p>
            <a:r>
              <a:rPr lang="da-DK" sz="3600" dirty="0" smtClean="0"/>
              <a:t>Historie og identitet</a:t>
            </a:r>
            <a:br>
              <a:rPr lang="da-DK" sz="3600" dirty="0" smtClean="0"/>
            </a:br>
            <a:endParaRPr lang="da-DK" sz="2400" dirty="0"/>
          </a:p>
        </p:txBody>
      </p:sp>
    </p:spTree>
    <p:extLst>
      <p:ext uri="{BB962C8B-B14F-4D97-AF65-F5344CB8AC3E}">
        <p14:creationId xmlns:p14="http://schemas.microsoft.com/office/powerpoint/2010/main" val="4228151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0"/>
            <a:ext cx="9238298" cy="6867716"/>
          </a:xfrm>
          <a:prstGeom prst="rect">
            <a:avLst/>
          </a:prstGeom>
        </p:spPr>
      </p:pic>
      <p:sp>
        <p:nvSpPr>
          <p:cNvPr id="5" name="Titel 1"/>
          <p:cNvSpPr>
            <a:spLocks noGrp="1"/>
          </p:cNvSpPr>
          <p:nvPr>
            <p:ph type="title"/>
          </p:nvPr>
        </p:nvSpPr>
        <p:spPr>
          <a:xfrm>
            <a:off x="628650" y="365126"/>
            <a:ext cx="7886700" cy="1325563"/>
          </a:xfrm>
        </p:spPr>
        <p:txBody>
          <a:bodyPr>
            <a:normAutofit/>
          </a:bodyPr>
          <a:lstStyle/>
          <a:p>
            <a:r>
              <a:rPr lang="da-DK" sz="3600" dirty="0" smtClean="0"/>
              <a:t>Historie og identitet</a:t>
            </a:r>
            <a:br>
              <a:rPr lang="da-DK" sz="3600" dirty="0" smtClean="0"/>
            </a:br>
            <a:endParaRPr lang="da-DK" sz="2400" dirty="0"/>
          </a:p>
        </p:txBody>
      </p:sp>
    </p:spTree>
    <p:extLst>
      <p:ext uri="{BB962C8B-B14F-4D97-AF65-F5344CB8AC3E}">
        <p14:creationId xmlns:p14="http://schemas.microsoft.com/office/powerpoint/2010/main" val="127017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p:cNvSpPr txBox="1"/>
          <p:nvPr/>
        </p:nvSpPr>
        <p:spPr>
          <a:xfrm>
            <a:off x="628650" y="1252084"/>
            <a:ext cx="4544025" cy="369332"/>
          </a:xfrm>
          <a:prstGeom prst="rect">
            <a:avLst/>
          </a:prstGeom>
          <a:noFill/>
        </p:spPr>
        <p:txBody>
          <a:bodyPr wrap="square" rtlCol="0">
            <a:spAutoFit/>
          </a:bodyPr>
          <a:lstStyle/>
          <a:p>
            <a:r>
              <a:rPr lang="da-DK" dirty="0" smtClean="0"/>
              <a:t>Kronborg</a:t>
            </a:r>
            <a:endParaRPr lang="da-DK" dirty="0"/>
          </a:p>
        </p:txBody>
      </p:sp>
      <p:sp>
        <p:nvSpPr>
          <p:cNvPr id="11" name="Titel 1"/>
          <p:cNvSpPr>
            <a:spLocks noGrp="1"/>
          </p:cNvSpPr>
          <p:nvPr>
            <p:ph type="title"/>
          </p:nvPr>
        </p:nvSpPr>
        <p:spPr>
          <a:xfrm>
            <a:off x="628650" y="365126"/>
            <a:ext cx="7886700" cy="1325563"/>
          </a:xfrm>
        </p:spPr>
        <p:txBody>
          <a:bodyPr>
            <a:normAutofit/>
          </a:bodyPr>
          <a:lstStyle/>
          <a:p>
            <a:r>
              <a:rPr lang="da-DK" sz="3600" dirty="0" smtClean="0"/>
              <a:t>Historie og identitet</a:t>
            </a:r>
            <a:br>
              <a:rPr lang="da-DK" sz="3600" dirty="0" smtClean="0"/>
            </a:br>
            <a:endParaRPr lang="da-DK" sz="2400" dirty="0"/>
          </a:p>
        </p:txBody>
      </p:sp>
      <p:pic>
        <p:nvPicPr>
          <p:cNvPr id="12" name="Billede 11"/>
          <p:cNvPicPr>
            <a:picLocks noChangeAspect="1"/>
          </p:cNvPicPr>
          <p:nvPr/>
        </p:nvPicPr>
        <p:blipFill>
          <a:blip r:embed="rId3"/>
          <a:stretch>
            <a:fillRect/>
          </a:stretch>
        </p:blipFill>
        <p:spPr>
          <a:xfrm>
            <a:off x="0" y="1684249"/>
            <a:ext cx="9144000" cy="5173751"/>
          </a:xfrm>
          <a:prstGeom prst="rect">
            <a:avLst/>
          </a:prstGeom>
        </p:spPr>
      </p:pic>
      <p:sp>
        <p:nvSpPr>
          <p:cNvPr id="13" name="Tekstfelt 12"/>
          <p:cNvSpPr txBox="1"/>
          <p:nvPr/>
        </p:nvSpPr>
        <p:spPr>
          <a:xfrm>
            <a:off x="5172675" y="6581001"/>
            <a:ext cx="4288246" cy="276999"/>
          </a:xfrm>
          <a:prstGeom prst="rect">
            <a:avLst/>
          </a:prstGeom>
          <a:noFill/>
        </p:spPr>
        <p:txBody>
          <a:bodyPr wrap="square" rtlCol="0">
            <a:spAutoFit/>
          </a:bodyPr>
          <a:lstStyle/>
          <a:p>
            <a:r>
              <a:rPr lang="da-DK" sz="1200" i="1" dirty="0" smtClean="0">
                <a:solidFill>
                  <a:schemeClr val="bg1"/>
                </a:solidFill>
              </a:rPr>
              <a:t>Foto: </a:t>
            </a:r>
            <a:r>
              <a:rPr lang="da-DK" sz="1200" i="1" dirty="0">
                <a:solidFill>
                  <a:schemeClr val="bg1"/>
                </a:solidFill>
              </a:rPr>
              <a:t>Thomas Høyrup Christensen</a:t>
            </a:r>
            <a:r>
              <a:rPr lang="da-DK" sz="1200" i="1" dirty="0" smtClean="0">
                <a:solidFill>
                  <a:schemeClr val="bg1"/>
                </a:solidFill>
              </a:rPr>
              <a:t>, Copenhagen Media Center</a:t>
            </a:r>
            <a:endParaRPr lang="da-DK" sz="1200" i="1" dirty="0">
              <a:solidFill>
                <a:schemeClr val="bg1"/>
              </a:solidFill>
            </a:endParaRPr>
          </a:p>
        </p:txBody>
      </p:sp>
    </p:spTree>
    <p:extLst>
      <p:ext uri="{BB962C8B-B14F-4D97-AF65-F5344CB8AC3E}">
        <p14:creationId xmlns:p14="http://schemas.microsoft.com/office/powerpoint/2010/main" val="1930676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628650" y="365126"/>
            <a:ext cx="7886700" cy="1325563"/>
          </a:xfrm>
        </p:spPr>
        <p:txBody>
          <a:bodyPr>
            <a:normAutofit/>
          </a:bodyPr>
          <a:lstStyle/>
          <a:p>
            <a:r>
              <a:rPr lang="da-DK" sz="3600" dirty="0" smtClean="0"/>
              <a:t>Historie og identitet</a:t>
            </a:r>
            <a:br>
              <a:rPr lang="da-DK" sz="3600" dirty="0" smtClean="0"/>
            </a:br>
            <a:endParaRPr lang="da-DK" sz="2400" dirty="0"/>
          </a:p>
        </p:txBody>
      </p:sp>
      <p:pic>
        <p:nvPicPr>
          <p:cNvPr id="5" name="Billede 4"/>
          <p:cNvPicPr>
            <a:picLocks noChangeAspect="1"/>
          </p:cNvPicPr>
          <p:nvPr/>
        </p:nvPicPr>
        <p:blipFill>
          <a:blip r:embed="rId3"/>
          <a:stretch>
            <a:fillRect/>
          </a:stretch>
        </p:blipFill>
        <p:spPr>
          <a:xfrm>
            <a:off x="0" y="2266950"/>
            <a:ext cx="6834188" cy="4591050"/>
          </a:xfrm>
          <a:prstGeom prst="rect">
            <a:avLst/>
          </a:prstGeom>
        </p:spPr>
      </p:pic>
      <p:sp>
        <p:nvSpPr>
          <p:cNvPr id="6" name="Tekstfelt 5"/>
          <p:cNvSpPr txBox="1"/>
          <p:nvPr/>
        </p:nvSpPr>
        <p:spPr>
          <a:xfrm>
            <a:off x="3525717" y="6581001"/>
            <a:ext cx="3955738" cy="276999"/>
          </a:xfrm>
          <a:prstGeom prst="rect">
            <a:avLst/>
          </a:prstGeom>
          <a:noFill/>
        </p:spPr>
        <p:txBody>
          <a:bodyPr wrap="square" rtlCol="0">
            <a:spAutoFit/>
          </a:bodyPr>
          <a:lstStyle/>
          <a:p>
            <a:r>
              <a:rPr lang="da-DK" sz="1200" i="1" dirty="0" smtClean="0">
                <a:solidFill>
                  <a:schemeClr val="bg1"/>
                </a:solidFill>
              </a:rPr>
              <a:t>Foto: Daniel Rasmussen, Copenhagen Media Center</a:t>
            </a:r>
            <a:endParaRPr lang="da-DK" sz="1200" i="1" dirty="0">
              <a:solidFill>
                <a:schemeClr val="bg1"/>
              </a:solidFill>
            </a:endParaRPr>
          </a:p>
        </p:txBody>
      </p:sp>
      <p:sp>
        <p:nvSpPr>
          <p:cNvPr id="7" name="Tekstfelt 6"/>
          <p:cNvSpPr txBox="1"/>
          <p:nvPr/>
        </p:nvSpPr>
        <p:spPr>
          <a:xfrm>
            <a:off x="685801" y="1367523"/>
            <a:ext cx="4544025" cy="369332"/>
          </a:xfrm>
          <a:prstGeom prst="rect">
            <a:avLst/>
          </a:prstGeom>
          <a:noFill/>
        </p:spPr>
        <p:txBody>
          <a:bodyPr wrap="square" rtlCol="0">
            <a:spAutoFit/>
          </a:bodyPr>
          <a:lstStyle/>
          <a:p>
            <a:r>
              <a:rPr lang="da-DK" dirty="0"/>
              <a:t>Værftet og Kulturhavnen</a:t>
            </a:r>
          </a:p>
        </p:txBody>
      </p:sp>
      <p:pic>
        <p:nvPicPr>
          <p:cNvPr id="2" name="Billede 1"/>
          <p:cNvPicPr>
            <a:picLocks noChangeAspect="1"/>
          </p:cNvPicPr>
          <p:nvPr/>
        </p:nvPicPr>
        <p:blipFill>
          <a:blip r:embed="rId4"/>
          <a:stretch>
            <a:fillRect/>
          </a:stretch>
        </p:blipFill>
        <p:spPr>
          <a:xfrm>
            <a:off x="5182426" y="268874"/>
            <a:ext cx="3750469" cy="2778919"/>
          </a:xfrm>
          <a:prstGeom prst="rect">
            <a:avLst/>
          </a:prstGeom>
        </p:spPr>
      </p:pic>
    </p:spTree>
    <p:extLst>
      <p:ext uri="{BB962C8B-B14F-4D97-AF65-F5344CB8AC3E}">
        <p14:creationId xmlns:p14="http://schemas.microsoft.com/office/powerpoint/2010/main" val="1311847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469</TotalTime>
  <Words>1495</Words>
  <Application>Microsoft Office PowerPoint</Application>
  <PresentationFormat>Skærmshow (4:3)</PresentationFormat>
  <Paragraphs>134</Paragraphs>
  <Slides>21</Slides>
  <Notes>16</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21</vt:i4>
      </vt:variant>
    </vt:vector>
  </HeadingPairs>
  <TitlesOfParts>
    <vt:vector size="25" baseType="lpstr">
      <vt:lpstr>Arial</vt:lpstr>
      <vt:lpstr>Calibri</vt:lpstr>
      <vt:lpstr>Calibri Light</vt:lpstr>
      <vt:lpstr>Office-tema</vt:lpstr>
      <vt:lpstr>PowerPoint-præsentation</vt:lpstr>
      <vt:lpstr>PowerPoint-præsentation</vt:lpstr>
      <vt:lpstr>Historie og identitet</vt:lpstr>
      <vt:lpstr>Historie og identitet </vt:lpstr>
      <vt:lpstr>Historie og identitet </vt:lpstr>
      <vt:lpstr>Historie og identitet </vt:lpstr>
      <vt:lpstr>Historie og identitet </vt:lpstr>
      <vt:lpstr>Historie og identitet </vt:lpstr>
      <vt:lpstr>Historie og identitet </vt:lpstr>
      <vt:lpstr>PowerPoint-præsentation</vt:lpstr>
      <vt:lpstr>PowerPoint-præsentation</vt:lpstr>
      <vt:lpstr>2030: Vision og Planstrategi</vt:lpstr>
      <vt:lpstr>Bosætnings- og boligpolitik</vt:lpstr>
      <vt:lpstr>Arkitekturpolitik</vt:lpstr>
      <vt:lpstr>Flere borgere</vt:lpstr>
      <vt:lpstr>Flere turister</vt:lpstr>
      <vt:lpstr>Den levende  bygningsarv</vt:lpstr>
      <vt:lpstr>Den levende bygningsarv</vt:lpstr>
      <vt:lpstr>Den levende bygningsarv</vt:lpstr>
      <vt:lpstr>Den levende bygningsarv</vt:lpstr>
      <vt:lpstr>Den levende bygningsarv</vt:lpstr>
    </vt:vector>
  </TitlesOfParts>
  <Company>Helsingør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Susanne Eriksen</dc:creator>
  <cp:lastModifiedBy>Susanne Eriksen</cp:lastModifiedBy>
  <cp:revision>38</cp:revision>
  <dcterms:created xsi:type="dcterms:W3CDTF">2021-11-08T14:33:56Z</dcterms:created>
  <dcterms:modified xsi:type="dcterms:W3CDTF">2021-11-10T08:54:44Z</dcterms:modified>
</cp:coreProperties>
</file>