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1"/>
    <p:sldMasterId id="2147483678" r:id="rId2"/>
    <p:sldMasterId id="2147483710" r:id="rId3"/>
    <p:sldMasterId id="2147483690" r:id="rId4"/>
    <p:sldMasterId id="2147483719" r:id="rId5"/>
  </p:sldMasterIdLst>
  <p:notesMasterIdLst>
    <p:notesMasterId r:id="rId26"/>
  </p:notesMasterIdLst>
  <p:sldIdLst>
    <p:sldId id="270" r:id="rId6"/>
    <p:sldId id="271" r:id="rId7"/>
    <p:sldId id="272" r:id="rId8"/>
    <p:sldId id="273" r:id="rId9"/>
    <p:sldId id="286" r:id="rId10"/>
    <p:sldId id="288" r:id="rId11"/>
    <p:sldId id="274" r:id="rId12"/>
    <p:sldId id="277" r:id="rId13"/>
    <p:sldId id="276" r:id="rId14"/>
    <p:sldId id="281" r:id="rId15"/>
    <p:sldId id="278" r:id="rId16"/>
    <p:sldId id="279" r:id="rId17"/>
    <p:sldId id="289" r:id="rId18"/>
    <p:sldId id="280" r:id="rId19"/>
    <p:sldId id="284" r:id="rId20"/>
    <p:sldId id="285" r:id="rId21"/>
    <p:sldId id="291" r:id="rId22"/>
    <p:sldId id="294" r:id="rId23"/>
    <p:sldId id="315" r:id="rId24"/>
    <p:sldId id="268" r:id="rId25"/>
  </p:sldIdLst>
  <p:sldSz cx="14630400" cy="82296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Work Sans" panose="00000500000000000000" pitchFamily="50" charset="0"/>
      <p:regular r:id="rId31"/>
      <p:bold r:id="rId32"/>
    </p:embeddedFont>
  </p:embeddedFontLst>
  <p:defaultTextStyle>
    <a:defPPr>
      <a:defRPr lang="sv-SE"/>
    </a:defPPr>
    <a:lvl1pPr algn="l" defTabSz="10969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Work Sans" panose="00000500000000000000" pitchFamily="50" charset="0"/>
        <a:ea typeface="+mn-ea"/>
        <a:cs typeface="+mn-cs"/>
      </a:defRPr>
    </a:lvl1pPr>
    <a:lvl2pPr marL="547688" indent="-90488" algn="l" defTabSz="10969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Work Sans" panose="00000500000000000000" pitchFamily="50" charset="0"/>
        <a:ea typeface="+mn-ea"/>
        <a:cs typeface="+mn-cs"/>
      </a:defRPr>
    </a:lvl2pPr>
    <a:lvl3pPr marL="1096963" indent="-182563" algn="l" defTabSz="10969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Work Sans" panose="00000500000000000000" pitchFamily="50" charset="0"/>
        <a:ea typeface="+mn-ea"/>
        <a:cs typeface="+mn-cs"/>
      </a:defRPr>
    </a:lvl3pPr>
    <a:lvl4pPr marL="1644650" indent="-273050" algn="l" defTabSz="10969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Work Sans" panose="00000500000000000000" pitchFamily="50" charset="0"/>
        <a:ea typeface="+mn-ea"/>
        <a:cs typeface="+mn-cs"/>
      </a:defRPr>
    </a:lvl4pPr>
    <a:lvl5pPr marL="2193925" indent="-365125" algn="l" defTabSz="10969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Work Sans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Work Sans" panose="00000500000000000000" pitchFamily="50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Work Sans" panose="00000500000000000000" pitchFamily="50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Work Sans" panose="00000500000000000000" pitchFamily="50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Work Sans" panose="00000500000000000000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005A"/>
    <a:srgbClr val="23557D"/>
    <a:srgbClr val="4B9B9B"/>
    <a:srgbClr val="EB5A19"/>
    <a:srgbClr val="463C3C"/>
    <a:srgbClr val="73BE78"/>
    <a:srgbClr val="D74100"/>
    <a:srgbClr val="008282"/>
    <a:srgbClr val="78BE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80000" autoAdjust="0"/>
  </p:normalViewPr>
  <p:slideViewPr>
    <p:cSldViewPr snapToGrid="0" showGuides="1">
      <p:cViewPr varScale="1">
        <p:scale>
          <a:sx n="71" d="100"/>
          <a:sy n="71" d="100"/>
        </p:scale>
        <p:origin x="750" y="72"/>
      </p:cViewPr>
      <p:guideLst>
        <p:guide orient="horz" pos="2592"/>
        <p:guide pos="460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506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9728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9728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DB1FC1D-52DE-4D14-98BE-14BA0B01EC17}" type="datetimeFigureOut">
              <a:rPr lang="sv-SE"/>
              <a:pPr>
                <a:defRPr/>
              </a:pPr>
              <a:t>2021-11-10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9728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9728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56D30B3-4021-4841-B9AE-FB60D213BC0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096963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7688" algn="l" defTabSz="1096963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6963" algn="l" defTabSz="1096963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4650" algn="l" defTabSz="1096963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3925" algn="l" defTabSz="1096963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AAE54D-F0F5-4B97-AC43-E5DDBA1F65E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93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AAE54D-F0F5-4B97-AC43-E5DDBA1F65E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5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627724" y="557561"/>
            <a:ext cx="11963564" cy="12928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4300">
                <a:latin typeface="+mj-lt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innehåll 8"/>
          <p:cNvSpPr>
            <a:spLocks noGrp="1"/>
          </p:cNvSpPr>
          <p:nvPr>
            <p:ph sz="quarter" idx="11"/>
          </p:nvPr>
        </p:nvSpPr>
        <p:spPr>
          <a:xfrm>
            <a:off x="627724" y="2214000"/>
            <a:ext cx="6408000" cy="5402868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innehåll 8"/>
          <p:cNvSpPr>
            <a:spLocks noGrp="1"/>
          </p:cNvSpPr>
          <p:nvPr>
            <p:ph sz="quarter" idx="12"/>
          </p:nvPr>
        </p:nvSpPr>
        <p:spPr>
          <a:xfrm>
            <a:off x="7559650" y="2214000"/>
            <a:ext cx="6408000" cy="540000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1538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ätts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7425"/>
            <a:ext cx="229393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5840" y="4322445"/>
            <a:ext cx="12637008" cy="53693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200" baseline="0">
                <a:solidFill>
                  <a:schemeClr val="tx1"/>
                </a:solidFill>
                <a:latin typeface="+mn-lt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sv-SE" dirty="0"/>
              <a:t>Klicka om du vill redigera mall för underrubrikformat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1005840" y="2357669"/>
            <a:ext cx="12637008" cy="185428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6000" b="1">
                <a:solidFill>
                  <a:schemeClr val="tx1"/>
                </a:solidFill>
              </a:defRPr>
            </a:lvl1pPr>
            <a:lvl2pPr>
              <a:defRPr sz="7200" b="1"/>
            </a:lvl2pPr>
            <a:lvl3pPr>
              <a:defRPr sz="7200" b="1"/>
            </a:lvl3pPr>
            <a:lvl4pPr>
              <a:defRPr sz="7200" b="1"/>
            </a:lvl4pPr>
            <a:lvl5pPr>
              <a:defRPr sz="7200" b="1"/>
            </a:lvl5pPr>
          </a:lstStyle>
          <a:p>
            <a:pPr lvl="0"/>
            <a:r>
              <a:rPr lang="sv-SE" dirty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731579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örsättsbla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7425"/>
            <a:ext cx="229393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5840" y="4322445"/>
            <a:ext cx="12637008" cy="53693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200" baseline="0">
                <a:latin typeface="+mn-lt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sv-SE" dirty="0"/>
              <a:t>Klicka om du vill redigera mall för underrubrikformat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1005840" y="2357669"/>
            <a:ext cx="12637008" cy="185428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6000" b="1"/>
            </a:lvl1pPr>
            <a:lvl2pPr>
              <a:defRPr sz="7200" b="1"/>
            </a:lvl2pPr>
            <a:lvl3pPr>
              <a:defRPr sz="7200" b="1"/>
            </a:lvl3pPr>
            <a:lvl4pPr>
              <a:defRPr sz="7200" b="1"/>
            </a:lvl4pPr>
            <a:lvl5pPr>
              <a:defRPr sz="7200" b="1"/>
            </a:lvl5pPr>
          </a:lstStyle>
          <a:p>
            <a:pPr lvl="0"/>
            <a:r>
              <a:rPr lang="sv-SE" dirty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998581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örsättsblad">
    <p:bg>
      <p:bgPr>
        <a:solidFill>
          <a:srgbClr val="DC0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7425"/>
            <a:ext cx="229393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5840" y="4322445"/>
            <a:ext cx="12637008" cy="53693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200" baseline="0">
                <a:latin typeface="+mn-lt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sv-SE" dirty="0"/>
              <a:t>Klicka om du vill redigera mall för underrubrikformat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1005840" y="2357669"/>
            <a:ext cx="12637008" cy="185428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6000" b="1"/>
            </a:lvl1pPr>
            <a:lvl2pPr>
              <a:defRPr sz="7200" b="1"/>
            </a:lvl2pPr>
            <a:lvl3pPr>
              <a:defRPr sz="7200" b="1"/>
            </a:lvl3pPr>
            <a:lvl4pPr>
              <a:defRPr sz="7200" b="1"/>
            </a:lvl4pPr>
            <a:lvl5pPr>
              <a:defRPr sz="7200" b="1"/>
            </a:lvl5pPr>
          </a:lstStyle>
          <a:p>
            <a:pPr lvl="0"/>
            <a:r>
              <a:rPr lang="sv-SE" dirty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407327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örsättsblad">
    <p:bg>
      <p:bgPr>
        <a:solidFill>
          <a:srgbClr val="4B9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7425"/>
            <a:ext cx="229393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5840" y="4322445"/>
            <a:ext cx="12637008" cy="53693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200" baseline="0">
                <a:latin typeface="+mn-lt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sv-SE" dirty="0"/>
              <a:t>Klicka om du vill redigera mall för underrubrikformat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1005840" y="2357669"/>
            <a:ext cx="12637008" cy="185428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6000" b="1"/>
            </a:lvl1pPr>
            <a:lvl2pPr>
              <a:defRPr sz="7200" b="1"/>
            </a:lvl2pPr>
            <a:lvl3pPr>
              <a:defRPr sz="7200" b="1"/>
            </a:lvl3pPr>
            <a:lvl4pPr>
              <a:defRPr sz="7200" b="1"/>
            </a:lvl4pPr>
            <a:lvl5pPr>
              <a:defRPr sz="7200" b="1"/>
            </a:lvl5pPr>
          </a:lstStyle>
          <a:p>
            <a:pPr lvl="0"/>
            <a:r>
              <a:rPr lang="sv-SE" dirty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749028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örsättsblad">
    <p:bg>
      <p:bgPr>
        <a:solidFill>
          <a:srgbClr val="EB5A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7425"/>
            <a:ext cx="229393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5840" y="4322445"/>
            <a:ext cx="12637008" cy="53693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200" baseline="0">
                <a:latin typeface="+mn-lt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sv-SE" dirty="0"/>
              <a:t>Klicka om du vill redigera mall för underrubrikformat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1005840" y="2357669"/>
            <a:ext cx="12637008" cy="185428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6000" b="1"/>
            </a:lvl1pPr>
            <a:lvl2pPr>
              <a:defRPr sz="7200" b="1"/>
            </a:lvl2pPr>
            <a:lvl3pPr>
              <a:defRPr sz="7200" b="1"/>
            </a:lvl3pPr>
            <a:lvl4pPr>
              <a:defRPr sz="7200" b="1"/>
            </a:lvl4pPr>
            <a:lvl5pPr>
              <a:defRPr sz="7200" b="1"/>
            </a:lvl5pPr>
          </a:lstStyle>
          <a:p>
            <a:pPr lvl="0"/>
            <a:r>
              <a:rPr lang="sv-SE" dirty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819470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4630400" cy="8293608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noProof="0" dirty="0"/>
          </a:p>
        </p:txBody>
      </p:sp>
      <p:sp>
        <p:nvSpPr>
          <p:cNvPr id="8" name="Platshållare för innehåll 18"/>
          <p:cNvSpPr>
            <a:spLocks noGrp="1"/>
          </p:cNvSpPr>
          <p:nvPr>
            <p:ph sz="quarter" idx="13"/>
          </p:nvPr>
        </p:nvSpPr>
        <p:spPr>
          <a:xfrm>
            <a:off x="13149199" y="682704"/>
            <a:ext cx="946800" cy="1134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627724" y="557561"/>
            <a:ext cx="11963564" cy="12928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3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756050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438" y="681038"/>
            <a:ext cx="94456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5840" y="3740419"/>
            <a:ext cx="12637008" cy="1854287"/>
          </a:xfrm>
        </p:spPr>
        <p:txBody>
          <a:bodyPr>
            <a:normAutofit/>
          </a:bodyPr>
          <a:lstStyle>
            <a:lvl1pPr algn="l">
              <a:defRPr sz="4300" b="1">
                <a:solidFill>
                  <a:schemeClr val="tx1"/>
                </a:solidFill>
                <a:latin typeface="Work Sans" panose="00000500000000000000" pitchFamily="50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870632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nittsrubr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5840" y="3740419"/>
            <a:ext cx="12637008" cy="1854287"/>
          </a:xfrm>
        </p:spPr>
        <p:txBody>
          <a:bodyPr>
            <a:normAutofit/>
          </a:bodyPr>
          <a:lstStyle>
            <a:lvl1pPr algn="l"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595596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vsnittsrubrik">
    <p:bg>
      <p:bgPr>
        <a:solidFill>
          <a:srgbClr val="DC0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5840" y="3740419"/>
            <a:ext cx="12637008" cy="1854287"/>
          </a:xfrm>
        </p:spPr>
        <p:txBody>
          <a:bodyPr>
            <a:normAutofit/>
          </a:bodyPr>
          <a:lstStyle>
            <a:lvl1pPr algn="l"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127598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vsnittsrubrik">
    <p:bg>
      <p:bgPr>
        <a:solidFill>
          <a:srgbClr val="4B9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5840" y="3740419"/>
            <a:ext cx="12637008" cy="1854287"/>
          </a:xfrm>
        </p:spPr>
        <p:txBody>
          <a:bodyPr>
            <a:normAutofit/>
          </a:bodyPr>
          <a:lstStyle>
            <a:lvl1pPr algn="l"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3189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627724" y="557561"/>
            <a:ext cx="11963564" cy="12928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4300">
                <a:latin typeface="Work Sans" panose="00000500000000000000" pitchFamily="50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0"/>
          </p:nvPr>
        </p:nvSpPr>
        <p:spPr>
          <a:xfrm>
            <a:off x="627724" y="2214000"/>
            <a:ext cx="13325526" cy="540000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2643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vsnittsrubrik">
    <p:bg>
      <p:bgPr>
        <a:solidFill>
          <a:srgbClr val="EB5A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5840" y="3740419"/>
            <a:ext cx="12637008" cy="1854287"/>
          </a:xfrm>
        </p:spPr>
        <p:txBody>
          <a:bodyPr>
            <a:normAutofit/>
          </a:bodyPr>
          <a:lstStyle>
            <a:lvl1pPr algn="l"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5672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 och 3: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7724" y="2212567"/>
            <a:ext cx="4770000" cy="54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0"/>
          </p:nvPr>
        </p:nvSpPr>
        <p:spPr>
          <a:xfrm>
            <a:off x="5837864" y="2212567"/>
            <a:ext cx="8106015" cy="5400000"/>
          </a:xfrm>
        </p:spPr>
        <p:txBody>
          <a:bodyPr>
            <a:normAutofit/>
          </a:bodyPr>
          <a:lstStyle>
            <a:lvl1pPr>
              <a:defRPr sz="2800" baseline="0"/>
            </a:lvl1pPr>
            <a:lvl2pPr>
              <a:defRPr sz="2800"/>
            </a:lvl2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rubrik 1"/>
          <p:cNvSpPr>
            <a:spLocks noGrp="1"/>
          </p:cNvSpPr>
          <p:nvPr>
            <p:ph type="title"/>
          </p:nvPr>
        </p:nvSpPr>
        <p:spPr>
          <a:xfrm>
            <a:off x="627724" y="557561"/>
            <a:ext cx="11963564" cy="12928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43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816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20"/>
          <p:cNvSpPr>
            <a:spLocks noGrp="1"/>
          </p:cNvSpPr>
          <p:nvPr>
            <p:ph type="pic" sz="quarter" idx="14"/>
          </p:nvPr>
        </p:nvSpPr>
        <p:spPr>
          <a:xfrm>
            <a:off x="7315201" y="0"/>
            <a:ext cx="7315200" cy="8229600"/>
          </a:xfr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/>
              <a:t>Klicka på ikonen för att lägga till en bild</a:t>
            </a:r>
            <a:endParaRPr lang="sv-SE" noProof="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7724" y="2214000"/>
            <a:ext cx="6060312" cy="54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rubrik 1"/>
          <p:cNvSpPr>
            <a:spLocks noGrp="1"/>
          </p:cNvSpPr>
          <p:nvPr>
            <p:ph type="title"/>
          </p:nvPr>
        </p:nvSpPr>
        <p:spPr>
          <a:xfrm>
            <a:off x="627724" y="557561"/>
            <a:ext cx="6060312" cy="129284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43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9" name="Platshållare för innehåll 18"/>
          <p:cNvSpPr>
            <a:spLocks noGrp="1"/>
          </p:cNvSpPr>
          <p:nvPr>
            <p:ph sz="quarter" idx="13"/>
          </p:nvPr>
        </p:nvSpPr>
        <p:spPr>
          <a:xfrm>
            <a:off x="13154311" y="678549"/>
            <a:ext cx="946800" cy="1134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377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E784-81D9-4EA4-8B28-63F9D426ED89}" type="datetimeFigureOut">
              <a:rPr lang="sv-SE" smtClean="0"/>
              <a:t>2021-11-10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FE59-B8EE-44A1-8623-CDCCDA1048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729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627724" y="557561"/>
            <a:ext cx="11963564" cy="12928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4300">
                <a:latin typeface="+mj-lt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>
          <a:xfrm>
            <a:off x="627724" y="2214000"/>
            <a:ext cx="13325526" cy="539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532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627724" y="557561"/>
            <a:ext cx="11963564" cy="12928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43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text 3"/>
          <p:cNvSpPr>
            <a:spLocks noGrp="1"/>
          </p:cNvSpPr>
          <p:nvPr>
            <p:ph type="body" sz="quarter" idx="15"/>
          </p:nvPr>
        </p:nvSpPr>
        <p:spPr>
          <a:xfrm>
            <a:off x="630188" y="2214000"/>
            <a:ext cx="6408000" cy="539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text 3"/>
          <p:cNvSpPr>
            <a:spLocks noGrp="1"/>
          </p:cNvSpPr>
          <p:nvPr>
            <p:ph type="body" sz="quarter" idx="16"/>
          </p:nvPr>
        </p:nvSpPr>
        <p:spPr>
          <a:xfrm>
            <a:off x="7559650" y="2215619"/>
            <a:ext cx="6408000" cy="539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41640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 och 3: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rubrik 1"/>
          <p:cNvSpPr>
            <a:spLocks noGrp="1"/>
          </p:cNvSpPr>
          <p:nvPr>
            <p:ph type="title"/>
          </p:nvPr>
        </p:nvSpPr>
        <p:spPr>
          <a:xfrm>
            <a:off x="627724" y="557561"/>
            <a:ext cx="11963564" cy="12928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43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1"/>
          </p:nvPr>
        </p:nvSpPr>
        <p:spPr>
          <a:xfrm>
            <a:off x="5837865" y="2212567"/>
            <a:ext cx="8106014" cy="54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 dirty="0"/>
              <a:t>Klicka på ikonen för att lägga till en bild</a:t>
            </a:r>
          </a:p>
        </p:txBody>
      </p:sp>
      <p:sp>
        <p:nvSpPr>
          <p:cNvPr id="7" name="Platshållare för text 3"/>
          <p:cNvSpPr>
            <a:spLocks noGrp="1"/>
          </p:cNvSpPr>
          <p:nvPr>
            <p:ph type="body" sz="quarter" idx="15"/>
          </p:nvPr>
        </p:nvSpPr>
        <p:spPr>
          <a:xfrm>
            <a:off x="630608" y="2214000"/>
            <a:ext cx="4770000" cy="539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786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20"/>
          <p:cNvSpPr>
            <a:spLocks noGrp="1"/>
          </p:cNvSpPr>
          <p:nvPr>
            <p:ph type="pic" sz="quarter" idx="14"/>
          </p:nvPr>
        </p:nvSpPr>
        <p:spPr>
          <a:xfrm>
            <a:off x="7315201" y="0"/>
            <a:ext cx="7315200" cy="82296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noProof="0" dirty="0"/>
          </a:p>
        </p:txBody>
      </p:sp>
      <p:sp>
        <p:nvSpPr>
          <p:cNvPr id="6" name="Platshållare för rubrik 1"/>
          <p:cNvSpPr>
            <a:spLocks noGrp="1"/>
          </p:cNvSpPr>
          <p:nvPr>
            <p:ph type="title"/>
          </p:nvPr>
        </p:nvSpPr>
        <p:spPr>
          <a:xfrm>
            <a:off x="627724" y="557561"/>
            <a:ext cx="6060312" cy="129284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43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19" name="Platshållare för innehåll 18"/>
          <p:cNvSpPr>
            <a:spLocks noGrp="1"/>
          </p:cNvSpPr>
          <p:nvPr>
            <p:ph sz="quarter" idx="13"/>
          </p:nvPr>
        </p:nvSpPr>
        <p:spPr>
          <a:xfrm>
            <a:off x="13154311" y="678549"/>
            <a:ext cx="946800" cy="1134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>
          <a:xfrm>
            <a:off x="627724" y="2214000"/>
            <a:ext cx="6060312" cy="539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4269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27063" y="557213"/>
            <a:ext cx="11964987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627063" y="2246313"/>
            <a:ext cx="13325475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dirty="0"/>
              <a:t>Redigera format för bakgrundstext</a:t>
            </a:r>
          </a:p>
          <a:p>
            <a:pPr lvl="1"/>
            <a:r>
              <a:rPr lang="sv-SE" altLang="sv-SE" dirty="0"/>
              <a:t>Nivå två</a:t>
            </a:r>
          </a:p>
          <a:p>
            <a:pPr lvl="2"/>
            <a:r>
              <a:rPr lang="sv-SE" altLang="sv-SE" dirty="0"/>
              <a:t>Nivå tre</a:t>
            </a:r>
          </a:p>
          <a:p>
            <a:pPr lvl="3"/>
            <a:r>
              <a:rPr lang="sv-SE" altLang="sv-SE" dirty="0"/>
              <a:t>Nivå fyra</a:t>
            </a:r>
          </a:p>
          <a:p>
            <a:pPr lvl="4"/>
            <a:r>
              <a:rPr lang="sv-SE" altLang="sv-SE" dirty="0"/>
              <a:t>Nivå fem</a:t>
            </a:r>
          </a:p>
        </p:txBody>
      </p:sp>
      <p:pic>
        <p:nvPicPr>
          <p:cNvPr id="1028" name="Bildobjekt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438" y="681038"/>
            <a:ext cx="94456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0" r:id="rId2"/>
    <p:sldLayoutId id="2147483752" r:id="rId3"/>
    <p:sldLayoutId id="2147483759" r:id="rId4"/>
    <p:sldLayoutId id="2147483776" r:id="rId5"/>
  </p:sldLayoutIdLst>
  <p:txStyles>
    <p:titleStyle>
      <a:lvl1pPr algn="l" defTabSz="1096963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43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2pPr>
      <a:lvl3pPr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3pPr>
      <a:lvl4pPr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4pPr>
      <a:lvl5pPr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5pPr>
      <a:lvl6pPr marL="457200"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6pPr>
      <a:lvl7pPr marL="914400"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7pPr>
      <a:lvl8pPr marL="1371600"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8pPr>
      <a:lvl9pPr marL="1828800"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9pPr>
    </p:titleStyle>
    <p:bodyStyle>
      <a:lvl1pPr marL="273050" indent="-273050" algn="l" defTabSz="1096963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73050" algn="l" defTabSz="1096963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3050" algn="l" defTabSz="1096963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288" indent="-273050" algn="l" defTabSz="1096963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563" indent="-273050" algn="l" defTabSz="1096963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5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27063" y="557213"/>
            <a:ext cx="11964987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7063" y="2214563"/>
            <a:ext cx="13325475" cy="5399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3076" name="Bildobjekt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438" y="681038"/>
            <a:ext cx="94456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63" r:id="rId4"/>
  </p:sldLayoutIdLst>
  <p:txStyles>
    <p:titleStyle>
      <a:lvl1pPr algn="l" defTabSz="1096963" rtl="0" fontAlgn="base">
        <a:lnSpc>
          <a:spcPct val="100000"/>
        </a:lnSpc>
        <a:spcBef>
          <a:spcPct val="0"/>
        </a:spcBef>
        <a:spcAft>
          <a:spcPct val="0"/>
        </a:spcAft>
        <a:defRPr sz="43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2pPr>
      <a:lvl3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3pPr>
      <a:lvl4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4pPr>
      <a:lvl5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5pPr>
      <a:lvl6pPr marL="4572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6pPr>
      <a:lvl7pPr marL="9144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7pPr>
      <a:lvl8pPr marL="13716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8pPr>
      <a:lvl9pPr marL="18288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9pPr>
    </p:titleStyle>
    <p:bodyStyle>
      <a:lvl1pPr marL="273050" indent="-273050" algn="l" defTabSz="1096963" rtl="0" fontAlgn="base">
        <a:lnSpc>
          <a:spcPct val="10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822325" indent="-273050" algn="l" defTabSz="1096963" rtl="0" fontAlgn="base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3050" algn="l" defTabSz="1096963" rtl="0" fontAlgn="base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19288" indent="-273050" algn="l" defTabSz="1096963" rtl="0" fontAlgn="base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468563" indent="-273050" algn="l" defTabSz="1096963" rtl="0" fontAlgn="base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27063" y="557213"/>
            <a:ext cx="11964987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7063" y="2214563"/>
            <a:ext cx="13325475" cy="5399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7" r:id="rId3"/>
    <p:sldLayoutId id="2147483768" r:id="rId4"/>
    <p:sldLayoutId id="2147483769" r:id="rId5"/>
  </p:sldLayoutIdLst>
  <p:txStyles>
    <p:titleStyle>
      <a:lvl1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 kern="1200">
          <a:solidFill>
            <a:schemeClr val="bg1"/>
          </a:solidFill>
          <a:latin typeface="+mn-lt"/>
          <a:ea typeface="+mj-ea"/>
          <a:cs typeface="+mj-cs"/>
        </a:defRPr>
      </a:lvl1pPr>
      <a:lvl2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2pPr>
      <a:lvl3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3pPr>
      <a:lvl4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4pPr>
      <a:lvl5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5pPr>
      <a:lvl6pPr marL="4572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6pPr>
      <a:lvl7pPr marL="9144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7pPr>
      <a:lvl8pPr marL="13716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8pPr>
      <a:lvl9pPr marL="18288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9pPr>
    </p:titleStyle>
    <p:bodyStyle>
      <a:lvl1pPr marL="273050" indent="-273050" algn="l" defTabSz="1096963" rtl="0" fontAlgn="base">
        <a:lnSpc>
          <a:spcPct val="9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bg1"/>
          </a:solidFill>
          <a:latin typeface="+mn-lt"/>
          <a:ea typeface="+mn-ea"/>
          <a:cs typeface="+mn-cs"/>
        </a:defRPr>
      </a:lvl1pPr>
      <a:lvl2pPr marL="822325" indent="-273050" algn="l" defTabSz="1096963" rtl="0" fontAlgn="base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3050" algn="l" defTabSz="1096963" rtl="0" fontAlgn="base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19288" indent="-273050" algn="l" defTabSz="1096963" rtl="0" fontAlgn="base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4pPr>
      <a:lvl5pPr marL="2468563" indent="-273050" algn="l" defTabSz="1096963" rtl="0" fontAlgn="base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27063" y="557213"/>
            <a:ext cx="11964987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2051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627063" y="2246313"/>
            <a:ext cx="13325475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dirty="0"/>
              <a:t>Redigera format för bakgrundstext</a:t>
            </a:r>
          </a:p>
          <a:p>
            <a:pPr lvl="1"/>
            <a:r>
              <a:rPr lang="sv-SE" altLang="sv-SE" dirty="0"/>
              <a:t>Nivå två</a:t>
            </a:r>
          </a:p>
          <a:p>
            <a:pPr lvl="2"/>
            <a:r>
              <a:rPr lang="sv-SE" altLang="sv-SE" dirty="0"/>
              <a:t>Nivå tre</a:t>
            </a:r>
          </a:p>
          <a:p>
            <a:pPr lvl="3"/>
            <a:r>
              <a:rPr lang="sv-SE" altLang="sv-SE" dirty="0"/>
              <a:t>Nivå fyra</a:t>
            </a:r>
          </a:p>
          <a:p>
            <a:pPr lvl="4"/>
            <a:r>
              <a:rPr lang="sv-SE" altLang="sv-SE" dirty="0"/>
              <a:t>Nivå fem</a:t>
            </a:r>
          </a:p>
        </p:txBody>
      </p:sp>
      <p:pic>
        <p:nvPicPr>
          <p:cNvPr id="2052" name="Bildobjekt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438" y="681038"/>
            <a:ext cx="94456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l" defTabSz="1096963" rtl="0" fontAlgn="base">
        <a:lnSpc>
          <a:spcPct val="100000"/>
        </a:lnSpc>
        <a:spcBef>
          <a:spcPct val="0"/>
        </a:spcBef>
        <a:spcAft>
          <a:spcPct val="0"/>
        </a:spcAft>
        <a:defRPr sz="43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2pPr>
      <a:lvl3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3pPr>
      <a:lvl4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4pPr>
      <a:lvl5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5pPr>
      <a:lvl6pPr marL="4572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6pPr>
      <a:lvl7pPr marL="9144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7pPr>
      <a:lvl8pPr marL="13716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8pPr>
      <a:lvl9pPr marL="18288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Work Sans" panose="00000500000000000000" pitchFamily="50" charset="0"/>
        </a:defRPr>
      </a:lvl9pPr>
    </p:titleStyle>
    <p:bodyStyle>
      <a:lvl1pPr marL="273050" indent="-273050" algn="l" defTabSz="1096963" rtl="0" fontAlgn="base">
        <a:lnSpc>
          <a:spcPct val="10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73050" algn="l" defTabSz="1096963" rtl="0" fontAlgn="base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3050" algn="l" defTabSz="1096963" rtl="0" fontAlgn="base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288" indent="-273050" algn="l" defTabSz="1096963" rtl="0" fontAlgn="base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563" indent="-273050" algn="l" defTabSz="1096963" rtl="0" fontAlgn="base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27063" y="557213"/>
            <a:ext cx="11964987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7063" y="2214563"/>
            <a:ext cx="13325475" cy="5399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5124" name="Bildobjekt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438" y="681038"/>
            <a:ext cx="94456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3" r:id="rId3"/>
    <p:sldLayoutId id="2147483774" r:id="rId4"/>
    <p:sldLayoutId id="2147483775" r:id="rId5"/>
  </p:sldLayoutIdLst>
  <p:txStyles>
    <p:titleStyle>
      <a:lvl1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 kern="1200">
          <a:solidFill>
            <a:schemeClr val="bg1"/>
          </a:solidFill>
          <a:latin typeface="+mn-lt"/>
          <a:ea typeface="+mj-ea"/>
          <a:cs typeface="+mj-cs"/>
        </a:defRPr>
      </a:lvl1pPr>
      <a:lvl2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2pPr>
      <a:lvl3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3pPr>
      <a:lvl4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4pPr>
      <a:lvl5pPr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5pPr>
      <a:lvl6pPr marL="4572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6pPr>
      <a:lvl7pPr marL="9144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7pPr>
      <a:lvl8pPr marL="13716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8pPr>
      <a:lvl9pPr marL="18288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Work Sans" panose="00000500000000000000" pitchFamily="50" charset="0"/>
        </a:defRPr>
      </a:lvl9pPr>
    </p:titleStyle>
    <p:bodyStyle>
      <a:lvl1pPr marL="273050" indent="-273050" algn="l" defTabSz="1096963" rtl="0" fontAlgn="base">
        <a:lnSpc>
          <a:spcPct val="10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bg1"/>
          </a:solidFill>
          <a:latin typeface="+mn-lt"/>
          <a:ea typeface="+mn-ea"/>
          <a:cs typeface="+mn-cs"/>
        </a:defRPr>
      </a:lvl1pPr>
      <a:lvl2pPr marL="822325" indent="-273050" algn="l" defTabSz="1096963" rtl="0" fontAlgn="base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3050" algn="l" defTabSz="1096963" rtl="0" fontAlgn="base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19288" indent="-273050" algn="l" defTabSz="1096963" rtl="0" fontAlgn="base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4pPr>
      <a:lvl5pPr marL="2468563" indent="-273050" algn="l" defTabSz="1096963" rtl="0" fontAlgn="base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CE9460-331E-4415-A5FC-DE2EFD247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Hållbart kulturmiljöarbete i Kungsbacka</a:t>
            </a:r>
            <a:br>
              <a:rPr lang="sv-SE" dirty="0"/>
            </a:b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152E02F-A2C8-482B-B0BD-B34D21488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48" y="1366552"/>
            <a:ext cx="9158305" cy="68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4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F3ED81-E8A3-47F6-A7E1-F1DCED1E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4" y="557561"/>
            <a:ext cx="11963564" cy="1292846"/>
          </a:xfrm>
        </p:spPr>
        <p:txBody>
          <a:bodyPr anchor="ctr">
            <a:normAutofit/>
          </a:bodyPr>
          <a:lstStyle/>
          <a:p>
            <a:r>
              <a:rPr lang="sv-SE" dirty="0"/>
              <a:t>2006 och 2014</a:t>
            </a:r>
          </a:p>
        </p:txBody>
      </p:sp>
      <p:pic>
        <p:nvPicPr>
          <p:cNvPr id="4" name="Bildobjekt 3" descr="En bild som visar text, utomhus, himmel, brand&#10;&#10;Automatiskt genererad beskrivning">
            <a:extLst>
              <a:ext uri="{FF2B5EF4-FFF2-40B4-BE49-F238E27FC236}">
                <a16:creationId xmlns:a16="http://schemas.microsoft.com/office/drawing/2014/main" id="{62B1664C-7D5C-40AF-B06C-D3011E270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6844"/>
            <a:ext cx="6131859" cy="41905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dobjekt 6" descr="En bild som visar text, utomhus&#10;&#10;Automatiskt genererad beskrivning">
            <a:extLst>
              <a:ext uri="{FF2B5EF4-FFF2-40B4-BE49-F238E27FC236}">
                <a16:creationId xmlns:a16="http://schemas.microsoft.com/office/drawing/2014/main" id="{493CA811-0A53-4027-BB63-5ADA7FF54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54" y="3166844"/>
            <a:ext cx="8381046" cy="4190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7133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 descr="En bild som visar karta&#10;&#10;Automatiskt genererad beskrivning">
            <a:extLst>
              <a:ext uri="{FF2B5EF4-FFF2-40B4-BE49-F238E27FC236}">
                <a16:creationId xmlns:a16="http://schemas.microsoft.com/office/drawing/2014/main" id="{EB1DE874-B7A0-4C2A-B864-E3ACC2C9C1D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r="17513"/>
          <a:stretch/>
        </p:blipFill>
        <p:spPr>
          <a:xfrm>
            <a:off x="-1" y="550658"/>
            <a:ext cx="7225419" cy="5611907"/>
          </a:xfrm>
          <a:ln>
            <a:solidFill>
              <a:schemeClr val="tx1"/>
            </a:solidFill>
          </a:ln>
        </p:spPr>
      </p:pic>
      <p:pic>
        <p:nvPicPr>
          <p:cNvPr id="16" name="Bildobjekt 15" descr="En bild som visar tak&#10;&#10;Automatiskt genererad beskrivning">
            <a:extLst>
              <a:ext uri="{FF2B5EF4-FFF2-40B4-BE49-F238E27FC236}">
                <a16:creationId xmlns:a16="http://schemas.microsoft.com/office/drawing/2014/main" id="{AEA499BB-8910-4092-909C-A07E4CAAC5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r="24647"/>
          <a:stretch/>
        </p:blipFill>
        <p:spPr>
          <a:xfrm>
            <a:off x="7484395" y="550658"/>
            <a:ext cx="7146005" cy="5606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Platshållare för innehåll 3">
            <a:extLst>
              <a:ext uri="{FF2B5EF4-FFF2-40B4-BE49-F238E27FC236}">
                <a16:creationId xmlns:a16="http://schemas.microsoft.com/office/drawing/2014/main" id="{DD9B7FCA-CA15-4C6E-9D3A-A85A31811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850" y="6180616"/>
            <a:ext cx="9504232" cy="2021269"/>
          </a:xfrm>
        </p:spPr>
        <p:txBody>
          <a:bodyPr wrap="square" anchor="t">
            <a:normAutofit/>
          </a:bodyPr>
          <a:lstStyle/>
          <a:p>
            <a:r>
              <a:rPr lang="sv-SE" b="0" i="0" u="none" strike="noStrike" dirty="0">
                <a:solidFill>
                  <a:srgbClr val="FF0000"/>
                </a:solidFill>
                <a:effectLst/>
              </a:rPr>
              <a:t>2006 </a:t>
            </a:r>
            <a:r>
              <a:rPr lang="sv-SE" b="0" i="0" u="none" strike="noStrike" dirty="0" err="1">
                <a:solidFill>
                  <a:srgbClr val="FF0000"/>
                </a:solidFill>
                <a:effectLst/>
              </a:rPr>
              <a:t>kv</a:t>
            </a:r>
            <a:r>
              <a:rPr lang="sv-SE" b="0" i="0" u="none" strike="noStrike" dirty="0">
                <a:solidFill>
                  <a:srgbClr val="FF0000"/>
                </a:solidFill>
                <a:effectLst/>
              </a:rPr>
              <a:t> Tullen, 2014 </a:t>
            </a:r>
            <a:r>
              <a:rPr lang="sv-SE" b="0" i="0" u="none" strike="noStrike" dirty="0" err="1">
                <a:solidFill>
                  <a:srgbClr val="FF0000"/>
                </a:solidFill>
                <a:effectLst/>
              </a:rPr>
              <a:t>kv</a:t>
            </a:r>
            <a:r>
              <a:rPr lang="sv-SE" b="0" i="0" u="none" strike="noStrike" dirty="0">
                <a:solidFill>
                  <a:srgbClr val="FF0000"/>
                </a:solidFill>
                <a:effectLst/>
              </a:rPr>
              <a:t> Banken, brunnit</a:t>
            </a:r>
          </a:p>
          <a:p>
            <a:r>
              <a:rPr lang="sv-SE" b="0" i="0" u="none" strike="noStrike" dirty="0">
                <a:solidFill>
                  <a:srgbClr val="00B050"/>
                </a:solidFill>
                <a:effectLst/>
              </a:rPr>
              <a:t>2020 </a:t>
            </a:r>
            <a:r>
              <a:rPr lang="sv-SE" b="0" i="0" u="none" strike="noStrike" dirty="0" err="1">
                <a:solidFill>
                  <a:srgbClr val="00B050"/>
                </a:solidFill>
                <a:effectLst/>
              </a:rPr>
              <a:t>kv</a:t>
            </a:r>
            <a:r>
              <a:rPr lang="sv-SE" b="0" i="0" u="none" strike="noStrike" dirty="0">
                <a:solidFill>
                  <a:srgbClr val="00B050"/>
                </a:solidFill>
                <a:effectLst/>
              </a:rPr>
              <a:t> Glädjen, rivet</a:t>
            </a:r>
          </a:p>
          <a:p>
            <a:r>
              <a:rPr lang="sv-SE" dirty="0" err="1">
                <a:solidFill>
                  <a:srgbClr val="23557D"/>
                </a:solidFill>
              </a:rPr>
              <a:t>Kv</a:t>
            </a:r>
            <a:r>
              <a:rPr lang="sv-SE" dirty="0">
                <a:solidFill>
                  <a:srgbClr val="23557D"/>
                </a:solidFill>
              </a:rPr>
              <a:t> </a:t>
            </a:r>
            <a:r>
              <a:rPr lang="sv-SE" dirty="0" err="1">
                <a:solidFill>
                  <a:srgbClr val="23557D"/>
                </a:solidFill>
              </a:rPr>
              <a:t>Söderbro</a:t>
            </a:r>
            <a:r>
              <a:rPr lang="sv-SE" dirty="0">
                <a:solidFill>
                  <a:srgbClr val="23557D"/>
                </a:solidFill>
              </a:rPr>
              <a:t>, </a:t>
            </a:r>
            <a:r>
              <a:rPr lang="sv-SE" dirty="0" err="1">
                <a:solidFill>
                  <a:srgbClr val="23557D"/>
                </a:solidFill>
              </a:rPr>
              <a:t>kv</a:t>
            </a:r>
            <a:r>
              <a:rPr lang="sv-SE" dirty="0">
                <a:solidFill>
                  <a:srgbClr val="23557D"/>
                </a:solidFill>
              </a:rPr>
              <a:t> </a:t>
            </a:r>
            <a:r>
              <a:rPr lang="sv-SE" dirty="0" err="1">
                <a:solidFill>
                  <a:srgbClr val="23557D"/>
                </a:solidFill>
              </a:rPr>
              <a:t>Eijdern</a:t>
            </a:r>
            <a:r>
              <a:rPr lang="sv-SE" dirty="0">
                <a:solidFill>
                  <a:srgbClr val="23557D"/>
                </a:solidFill>
              </a:rPr>
              <a:t>, </a:t>
            </a:r>
            <a:r>
              <a:rPr lang="sv-SE" dirty="0" err="1">
                <a:solidFill>
                  <a:srgbClr val="23557D"/>
                </a:solidFill>
              </a:rPr>
              <a:t>kv</a:t>
            </a:r>
            <a:r>
              <a:rPr lang="sv-SE" dirty="0">
                <a:solidFill>
                  <a:srgbClr val="23557D"/>
                </a:solidFill>
              </a:rPr>
              <a:t> Facklan, </a:t>
            </a:r>
            <a:r>
              <a:rPr lang="sv-SE" dirty="0" err="1">
                <a:solidFill>
                  <a:srgbClr val="23557D"/>
                </a:solidFill>
              </a:rPr>
              <a:t>rivningshotat</a:t>
            </a:r>
            <a:endParaRPr lang="sv-SE" b="0" i="0" u="none" strike="noStrike" dirty="0">
              <a:solidFill>
                <a:srgbClr val="23557D"/>
              </a:solidFill>
              <a:effectLst/>
            </a:endParaRP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E0459D34-FFD8-48DF-8440-28A76B357EC8}"/>
              </a:ext>
            </a:extLst>
          </p:cNvPr>
          <p:cNvSpPr/>
          <p:nvPr/>
        </p:nvSpPr>
        <p:spPr>
          <a:xfrm rot="1687393">
            <a:off x="11483787" y="2643235"/>
            <a:ext cx="981635" cy="5093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83FD3F98-C5F4-4BC1-A4B1-87CD4982D6C8}"/>
              </a:ext>
            </a:extLst>
          </p:cNvPr>
          <p:cNvSpPr/>
          <p:nvPr/>
        </p:nvSpPr>
        <p:spPr>
          <a:xfrm rot="1687393">
            <a:off x="10729987" y="2840734"/>
            <a:ext cx="654822" cy="5093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0E60ABC5-4AC6-4016-B9D1-55E451C87C49}"/>
              </a:ext>
            </a:extLst>
          </p:cNvPr>
          <p:cNvSpPr/>
          <p:nvPr/>
        </p:nvSpPr>
        <p:spPr>
          <a:xfrm rot="1687393">
            <a:off x="11911887" y="3478164"/>
            <a:ext cx="654822" cy="50938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8AE6DFEB-8101-49C1-83D5-A6BAA820745A}"/>
              </a:ext>
            </a:extLst>
          </p:cNvPr>
          <p:cNvSpPr/>
          <p:nvPr/>
        </p:nvSpPr>
        <p:spPr>
          <a:xfrm rot="1687393">
            <a:off x="11286598" y="5535239"/>
            <a:ext cx="654822" cy="50938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76F104B4-635D-4FD1-94B2-C51E9EE72EC4}"/>
              </a:ext>
            </a:extLst>
          </p:cNvPr>
          <p:cNvSpPr/>
          <p:nvPr/>
        </p:nvSpPr>
        <p:spPr>
          <a:xfrm rot="1687393">
            <a:off x="8071775" y="2057837"/>
            <a:ext cx="654822" cy="153422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2F21226E-B754-45DB-BE77-6737DB690C0C}"/>
              </a:ext>
            </a:extLst>
          </p:cNvPr>
          <p:cNvSpPr/>
          <p:nvPr/>
        </p:nvSpPr>
        <p:spPr>
          <a:xfrm rot="1687393">
            <a:off x="10087769" y="4121581"/>
            <a:ext cx="654822" cy="50938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892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karta&#10;&#10;Automatiskt genererad beskrivning">
            <a:extLst>
              <a:ext uri="{FF2B5EF4-FFF2-40B4-BE49-F238E27FC236}">
                <a16:creationId xmlns:a16="http://schemas.microsoft.com/office/drawing/2014/main" id="{5BFA703A-0482-473E-A9D0-E18570113A1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6194" cy="8214414"/>
          </a:xfrm>
          <a:ln>
            <a:solidFill>
              <a:schemeClr val="tx1"/>
            </a:solidFill>
          </a:ln>
        </p:spPr>
      </p:pic>
      <p:sp>
        <p:nvSpPr>
          <p:cNvPr id="6" name="Ellips 5">
            <a:extLst>
              <a:ext uri="{FF2B5EF4-FFF2-40B4-BE49-F238E27FC236}">
                <a16:creationId xmlns:a16="http://schemas.microsoft.com/office/drawing/2014/main" id="{D8BBB053-4F1E-4424-9346-216A949EA771}"/>
              </a:ext>
            </a:extLst>
          </p:cNvPr>
          <p:cNvSpPr/>
          <p:nvPr/>
        </p:nvSpPr>
        <p:spPr>
          <a:xfrm>
            <a:off x="2566381" y="2159959"/>
            <a:ext cx="1487606" cy="1501254"/>
          </a:xfrm>
          <a:prstGeom prst="ellipse">
            <a:avLst/>
          </a:prstGeom>
          <a:noFill/>
          <a:ln w="28575">
            <a:solidFill>
              <a:srgbClr val="DC0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E72D221D-CB1D-4E94-B5AE-F69C54504E58}"/>
              </a:ext>
            </a:extLst>
          </p:cNvPr>
          <p:cNvSpPr/>
          <p:nvPr/>
        </p:nvSpPr>
        <p:spPr>
          <a:xfrm>
            <a:off x="2944906" y="658705"/>
            <a:ext cx="1109081" cy="1501254"/>
          </a:xfrm>
          <a:prstGeom prst="ellipse">
            <a:avLst/>
          </a:prstGeom>
          <a:noFill/>
          <a:ln w="28575">
            <a:solidFill>
              <a:srgbClr val="DC0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3CBB3398-3910-403C-B19A-FFE115C39C08}"/>
              </a:ext>
            </a:extLst>
          </p:cNvPr>
          <p:cNvSpPr/>
          <p:nvPr/>
        </p:nvSpPr>
        <p:spPr>
          <a:xfrm>
            <a:off x="1575781" y="-417729"/>
            <a:ext cx="1487606" cy="1827061"/>
          </a:xfrm>
          <a:prstGeom prst="ellipse">
            <a:avLst/>
          </a:prstGeom>
          <a:noFill/>
          <a:ln w="28575">
            <a:solidFill>
              <a:srgbClr val="DC0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Ellips 25">
            <a:extLst>
              <a:ext uri="{FF2B5EF4-FFF2-40B4-BE49-F238E27FC236}">
                <a16:creationId xmlns:a16="http://schemas.microsoft.com/office/drawing/2014/main" id="{8609A508-D927-48A7-A016-026F9BB7DE91}"/>
              </a:ext>
            </a:extLst>
          </p:cNvPr>
          <p:cNvSpPr/>
          <p:nvPr/>
        </p:nvSpPr>
        <p:spPr>
          <a:xfrm>
            <a:off x="4641710" y="4558018"/>
            <a:ext cx="710219" cy="716735"/>
          </a:xfrm>
          <a:prstGeom prst="ellipse">
            <a:avLst/>
          </a:prstGeom>
          <a:noFill/>
          <a:ln w="28575">
            <a:solidFill>
              <a:srgbClr val="DC0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Ellips 26">
            <a:extLst>
              <a:ext uri="{FF2B5EF4-FFF2-40B4-BE49-F238E27FC236}">
                <a16:creationId xmlns:a16="http://schemas.microsoft.com/office/drawing/2014/main" id="{8AC4E34B-B972-4CEB-B7E1-A44124547A3F}"/>
              </a:ext>
            </a:extLst>
          </p:cNvPr>
          <p:cNvSpPr/>
          <p:nvPr/>
        </p:nvSpPr>
        <p:spPr>
          <a:xfrm>
            <a:off x="4399664" y="5274753"/>
            <a:ext cx="1487606" cy="1501254"/>
          </a:xfrm>
          <a:prstGeom prst="ellipse">
            <a:avLst/>
          </a:prstGeom>
          <a:noFill/>
          <a:ln w="28575">
            <a:solidFill>
              <a:srgbClr val="DC0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Ellips 27">
            <a:extLst>
              <a:ext uri="{FF2B5EF4-FFF2-40B4-BE49-F238E27FC236}">
                <a16:creationId xmlns:a16="http://schemas.microsoft.com/office/drawing/2014/main" id="{0482E5D1-FD12-49C5-A3DC-D41D43ACBDF0}"/>
              </a:ext>
            </a:extLst>
          </p:cNvPr>
          <p:cNvSpPr/>
          <p:nvPr/>
        </p:nvSpPr>
        <p:spPr>
          <a:xfrm rot="20596179">
            <a:off x="6976060" y="3996440"/>
            <a:ext cx="1892338" cy="3127311"/>
          </a:xfrm>
          <a:prstGeom prst="ellipse">
            <a:avLst/>
          </a:prstGeom>
          <a:noFill/>
          <a:ln w="28575">
            <a:solidFill>
              <a:srgbClr val="DC0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Ellips 28">
            <a:extLst>
              <a:ext uri="{FF2B5EF4-FFF2-40B4-BE49-F238E27FC236}">
                <a16:creationId xmlns:a16="http://schemas.microsoft.com/office/drawing/2014/main" id="{BBBC38E9-B041-41A4-A9AC-68A889C88D04}"/>
              </a:ext>
            </a:extLst>
          </p:cNvPr>
          <p:cNvSpPr/>
          <p:nvPr/>
        </p:nvSpPr>
        <p:spPr>
          <a:xfrm rot="1993626">
            <a:off x="3722917" y="2893625"/>
            <a:ext cx="593477" cy="912648"/>
          </a:xfrm>
          <a:prstGeom prst="ellipse">
            <a:avLst/>
          </a:prstGeom>
          <a:noFill/>
          <a:ln w="28575">
            <a:solidFill>
              <a:srgbClr val="DC0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innehåll 3">
            <a:extLst>
              <a:ext uri="{FF2B5EF4-FFF2-40B4-BE49-F238E27FC236}">
                <a16:creationId xmlns:a16="http://schemas.microsoft.com/office/drawing/2014/main" id="{760FD19F-1B5F-4316-9602-0E7DAF65B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5905" y="3223932"/>
            <a:ext cx="3829342" cy="2336163"/>
          </a:xfrm>
        </p:spPr>
        <p:txBody>
          <a:bodyPr wrap="square" anchor="t">
            <a:normAutofit/>
          </a:bodyPr>
          <a:lstStyle/>
          <a:p>
            <a:r>
              <a:rPr lang="sv-SE" b="0" i="0" u="none" strike="noStrike" dirty="0">
                <a:effectLst/>
              </a:rPr>
              <a:t>Planområden som är på gång eller ska startas upp i innerstaden och dess närhet.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C304598C-64DB-49CC-BC8A-E7F7F6CE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106" y="117237"/>
            <a:ext cx="5262088" cy="782429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/>
          <a:p>
            <a:r>
              <a:rPr lang="sv-SE" dirty="0"/>
              <a:t>Kungsbacka växer</a:t>
            </a:r>
          </a:p>
        </p:txBody>
      </p:sp>
    </p:spTree>
    <p:extLst>
      <p:ext uri="{BB962C8B-B14F-4D97-AF65-F5344CB8AC3E}">
        <p14:creationId xmlns:p14="http://schemas.microsoft.com/office/powerpoint/2010/main" val="229249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E53F909F-4B69-4FE4-99EA-AD8D72C7EE75}"/>
              </a:ext>
            </a:extLst>
          </p:cNvPr>
          <p:cNvSpPr txBox="1">
            <a:spLocks/>
          </p:cNvSpPr>
          <p:nvPr/>
        </p:nvSpPr>
        <p:spPr>
          <a:xfrm>
            <a:off x="654618" y="497541"/>
            <a:ext cx="11963564" cy="12928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096963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969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Work Sans" panose="00000500000000000000" pitchFamily="50" charset="0"/>
              </a:defRPr>
            </a:lvl2pPr>
            <a:lvl3pPr algn="l" defTabSz="10969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Work Sans" panose="00000500000000000000" pitchFamily="50" charset="0"/>
              </a:defRPr>
            </a:lvl3pPr>
            <a:lvl4pPr algn="l" defTabSz="10969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Work Sans" panose="00000500000000000000" pitchFamily="50" charset="0"/>
              </a:defRPr>
            </a:lvl4pPr>
            <a:lvl5pPr algn="l" defTabSz="10969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Work Sans" panose="00000500000000000000" pitchFamily="50" charset="0"/>
              </a:defRPr>
            </a:lvl5pPr>
            <a:lvl6pPr marL="457200" algn="l" defTabSz="10969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Work Sans" panose="00000500000000000000" pitchFamily="50" charset="0"/>
              </a:defRPr>
            </a:lvl6pPr>
            <a:lvl7pPr marL="914400" algn="l" defTabSz="10969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Work Sans" panose="00000500000000000000" pitchFamily="50" charset="0"/>
              </a:defRPr>
            </a:lvl7pPr>
            <a:lvl8pPr marL="1371600" algn="l" defTabSz="10969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Work Sans" panose="00000500000000000000" pitchFamily="50" charset="0"/>
              </a:defRPr>
            </a:lvl8pPr>
            <a:lvl9pPr marL="1828800" algn="l" defTabSz="10969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Work Sans" panose="00000500000000000000" pitchFamily="50" charset="0"/>
              </a:defRPr>
            </a:lvl9pPr>
          </a:lstStyle>
          <a:p>
            <a:r>
              <a:rPr lang="sv-SE" dirty="0"/>
              <a:t>Hållbart kulturmiljöarbete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2D7E107D-4F3A-49A2-B983-83782E6F3AD3}"/>
              </a:ext>
            </a:extLst>
          </p:cNvPr>
          <p:cNvSpPr txBox="1">
            <a:spLocks/>
          </p:cNvSpPr>
          <p:nvPr/>
        </p:nvSpPr>
        <p:spPr bwMode="auto">
          <a:xfrm>
            <a:off x="654618" y="1471283"/>
            <a:ext cx="12283058" cy="63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1096963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0" algn="ctr" defTabSz="109696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ctr" defTabSz="109696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ctr" defTabSz="109696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ctr" defTabSz="109696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sv-SE" dirty="0"/>
              <a:t>God dialog alternativt invånardialog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850DD5E-9375-4648-A482-820069D75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87" y="2191930"/>
            <a:ext cx="5519336" cy="3085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BE685564-3D85-43EE-8B30-D1C3DC67F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 b="20309"/>
          <a:stretch/>
        </p:blipFill>
        <p:spPr>
          <a:xfrm>
            <a:off x="1222987" y="5345174"/>
            <a:ext cx="5953125" cy="2522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B53AA2AA-C1A0-4969-AF52-33CD6A73B1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r="16846"/>
          <a:stretch/>
        </p:blipFill>
        <p:spPr>
          <a:xfrm rot="5400000">
            <a:off x="7638872" y="2099497"/>
            <a:ext cx="5676107" cy="58609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F02CAB86-A0D3-48EB-8C94-EF385A06A9F5}"/>
              </a:ext>
            </a:extLst>
          </p:cNvPr>
          <p:cNvSpPr txBox="1"/>
          <p:nvPr/>
        </p:nvSpPr>
        <p:spPr>
          <a:xfrm>
            <a:off x="1305614" y="2191930"/>
            <a:ext cx="405420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Storgatan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52777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9CD09138-9A5D-4175-842F-D4A5FCC0B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320" y="330078"/>
            <a:ext cx="4054209" cy="30406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30BBA345-7980-43EC-91DC-D3F1769D32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3"/>
          <a:stretch/>
        </p:blipFill>
        <p:spPr>
          <a:xfrm>
            <a:off x="286438" y="2460811"/>
            <a:ext cx="4054208" cy="24214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704A1426-29D9-4927-BAFC-91D56C9B9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8" y="4989723"/>
            <a:ext cx="4054208" cy="3040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14784224-815D-414C-9B19-C4AFFFDCCE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2843" y="3368802"/>
            <a:ext cx="5327517" cy="39956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A5916568-01D1-4F3C-83E6-4C86C829B8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9" r="2861"/>
          <a:stretch/>
        </p:blipFill>
        <p:spPr>
          <a:xfrm rot="5400000">
            <a:off x="8509312" y="3469162"/>
            <a:ext cx="4549049" cy="45733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CA3B895B-3988-4585-80F2-614CE0DBB3D7}"/>
              </a:ext>
            </a:extLst>
          </p:cNvPr>
          <p:cNvSpPr txBox="1">
            <a:spLocks/>
          </p:cNvSpPr>
          <p:nvPr/>
        </p:nvSpPr>
        <p:spPr>
          <a:xfrm>
            <a:off x="290848" y="666990"/>
            <a:ext cx="8275867" cy="1334247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2pPr>
            <a:lvl3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3pPr>
            <a:lvl4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4pPr>
            <a:lvl5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5pPr>
            <a:lvl6pPr marL="4572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6pPr>
            <a:lvl7pPr marL="9144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7pPr>
            <a:lvl8pPr marL="13716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8pPr>
            <a:lvl9pPr marL="18288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9pPr>
          </a:lstStyle>
          <a:p>
            <a:pPr eaLnBrk="1" hangingPunct="1"/>
            <a:r>
              <a:rPr lang="sv-SE" dirty="0">
                <a:solidFill>
                  <a:schemeClr val="tx1"/>
                </a:solidFill>
              </a:rPr>
              <a:t>Hur och för vem formar vi vår stad? </a:t>
            </a:r>
          </a:p>
          <a:p>
            <a:pPr eaLnBrk="1" hangingPunct="1"/>
            <a:r>
              <a:rPr lang="sv-SE" b="0" dirty="0">
                <a:solidFill>
                  <a:schemeClr val="tx1"/>
                </a:solidFill>
              </a:rPr>
              <a:t>Invånardialogens möjligheter</a:t>
            </a:r>
            <a:endParaRPr lang="sv-SE" b="0" dirty="0"/>
          </a:p>
        </p:txBody>
      </p:sp>
    </p:spTree>
    <p:extLst>
      <p:ext uri="{BB962C8B-B14F-4D97-AF65-F5344CB8AC3E}">
        <p14:creationId xmlns:p14="http://schemas.microsoft.com/office/powerpoint/2010/main" val="1828733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01CD1A5-10B6-4BD1-9695-4F48B6526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24" y="1586753"/>
            <a:ext cx="12283058" cy="874059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sv-SE" dirty="0"/>
              <a:t>2.   Kulturmiljöunderlag och tålighetsanalys/konsekvensbedömning</a:t>
            </a:r>
          </a:p>
          <a:p>
            <a:pPr marL="514350" indent="-514350">
              <a:buAutoNum type="arabicPeriod"/>
            </a:pPr>
            <a:endParaRPr lang="sv-SE" b="0" i="0" u="none" strike="noStrike" dirty="0">
              <a:effectLst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2F3ED81-E8A3-47F6-A7E1-F1DCED1E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4" y="557561"/>
            <a:ext cx="11963564" cy="1292846"/>
          </a:xfrm>
        </p:spPr>
        <p:txBody>
          <a:bodyPr anchor="ctr">
            <a:normAutofit/>
          </a:bodyPr>
          <a:lstStyle/>
          <a:p>
            <a:r>
              <a:rPr lang="sv-SE" dirty="0"/>
              <a:t>Hållbart kulturmiljöarbete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3A1CE48-0713-4573-8E8B-5C9F56EE6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2263">
            <a:off x="951235" y="2412525"/>
            <a:ext cx="3735932" cy="50761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F450440-5383-413C-B507-0F6D2D7558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"/>
          <a:stretch/>
        </p:blipFill>
        <p:spPr>
          <a:xfrm>
            <a:off x="9239859" y="2128489"/>
            <a:ext cx="4251027" cy="2723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5207569-11A9-4341-B7CD-0086915CA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668">
            <a:off x="2795529" y="3490522"/>
            <a:ext cx="5669315" cy="3890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C7A0BE8-9312-4572-8281-34A724F9A8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8"/>
          <a:stretch/>
        </p:blipFill>
        <p:spPr>
          <a:xfrm>
            <a:off x="8728068" y="4926107"/>
            <a:ext cx="5274609" cy="29821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5261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01CD1A5-10B6-4BD1-9695-4F48B6526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43" y="1530980"/>
            <a:ext cx="12283058" cy="772679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sv-SE" dirty="0"/>
              <a:t>3.  Implementera underlaget!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2F3ED81-E8A3-47F6-A7E1-F1DCED1E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4" y="557561"/>
            <a:ext cx="11963564" cy="1292846"/>
          </a:xfrm>
        </p:spPr>
        <p:txBody>
          <a:bodyPr anchor="ctr">
            <a:normAutofit/>
          </a:bodyPr>
          <a:lstStyle/>
          <a:p>
            <a:r>
              <a:rPr lang="sv-SE" dirty="0"/>
              <a:t>Hållbart kulturmiljöarbete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BE8AA9A-82A0-4FB1-8502-F8BF216F7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4405"/>
            <a:ext cx="6104965" cy="5579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Bildobjekt 5" descr="En bild som visar bord&#10;&#10;Automatiskt genererad beskrivning">
            <a:extLst>
              <a:ext uri="{FF2B5EF4-FFF2-40B4-BE49-F238E27FC236}">
                <a16:creationId xmlns:a16="http://schemas.microsoft.com/office/drawing/2014/main" id="{0CB838CE-94DC-4027-9005-FDCA0908C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99" y="2756913"/>
            <a:ext cx="4630790" cy="4583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6783761-2E07-4C20-9A0F-0E418808E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935">
            <a:off x="9547469" y="2122157"/>
            <a:ext cx="4547171" cy="45025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6284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43" y="1608922"/>
            <a:ext cx="5321946" cy="6463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63" y="1522512"/>
            <a:ext cx="4811822" cy="6549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04062EF5-F8BF-46B1-9427-81870C8AFD7F}"/>
              </a:ext>
            </a:extLst>
          </p:cNvPr>
          <p:cNvSpPr txBox="1">
            <a:spLocks/>
          </p:cNvSpPr>
          <p:nvPr/>
        </p:nvSpPr>
        <p:spPr>
          <a:xfrm>
            <a:off x="2044215" y="337554"/>
            <a:ext cx="10441653" cy="813184"/>
          </a:xfrm>
          <a:prstGeom prst="rect">
            <a:avLst/>
          </a:prstGeom>
        </p:spPr>
        <p:txBody>
          <a:bodyPr/>
          <a:lstStyle>
            <a:lvl1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2pPr>
            <a:lvl3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3pPr>
            <a:lvl4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4pPr>
            <a:lvl5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5pPr>
            <a:lvl6pPr marL="4572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6pPr>
            <a:lvl7pPr marL="9144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7pPr>
            <a:lvl8pPr marL="13716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8pPr>
            <a:lvl9pPr marL="18288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9pPr>
          </a:lstStyle>
          <a:p>
            <a:pPr eaLnBrk="1" hangingPunct="1"/>
            <a:r>
              <a:rPr lang="sv-SE" sz="4200" dirty="0">
                <a:solidFill>
                  <a:schemeClr val="tx1"/>
                </a:solidFill>
              </a:rPr>
              <a:t>Kunskap, inspiration och samverkan…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A9510A7-3AC4-4F61-ADA4-EB43DC0E8E89}"/>
              </a:ext>
            </a:extLst>
          </p:cNvPr>
          <p:cNvSpPr txBox="1"/>
          <p:nvPr/>
        </p:nvSpPr>
        <p:spPr>
          <a:xfrm>
            <a:off x="825961" y="889812"/>
            <a:ext cx="12379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Ett seminarium om historia och platsutveckling riktat till politiker, tjänstepersoner, fastighetsägare och näringsidkare</a:t>
            </a:r>
          </a:p>
        </p:txBody>
      </p:sp>
    </p:spTree>
    <p:extLst>
      <p:ext uri="{BB962C8B-B14F-4D97-AF65-F5344CB8AC3E}">
        <p14:creationId xmlns:p14="http://schemas.microsoft.com/office/powerpoint/2010/main" val="4118860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36" y="1352406"/>
            <a:ext cx="4528880" cy="638836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/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543">
            <a:off x="5613923" y="1570877"/>
            <a:ext cx="4814891" cy="53212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961">
            <a:off x="9583939" y="3327593"/>
            <a:ext cx="3223756" cy="4474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DDDC6191-1F9B-416A-A9FE-F3BC78566FF6}"/>
              </a:ext>
            </a:extLst>
          </p:cNvPr>
          <p:cNvSpPr txBox="1">
            <a:spLocks/>
          </p:cNvSpPr>
          <p:nvPr/>
        </p:nvSpPr>
        <p:spPr>
          <a:xfrm>
            <a:off x="3246076" y="301384"/>
            <a:ext cx="6300800" cy="670512"/>
          </a:xfrm>
          <a:prstGeom prst="rect">
            <a:avLst/>
          </a:prstGeom>
        </p:spPr>
        <p:txBody>
          <a:bodyPr/>
          <a:lstStyle>
            <a:lvl1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2pPr>
            <a:lvl3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3pPr>
            <a:lvl4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4pPr>
            <a:lvl5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5pPr>
            <a:lvl6pPr marL="4572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6pPr>
            <a:lvl7pPr marL="9144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7pPr>
            <a:lvl8pPr marL="13716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8pPr>
            <a:lvl9pPr marL="18288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9pPr>
          </a:lstStyle>
          <a:p>
            <a:pPr eaLnBrk="1" hangingPunct="1"/>
            <a:r>
              <a:rPr lang="sv-SE" sz="4200" dirty="0">
                <a:solidFill>
                  <a:schemeClr val="tx1"/>
                </a:solidFill>
              </a:rPr>
              <a:t>…byggnadsvårdsdag…</a:t>
            </a:r>
          </a:p>
        </p:txBody>
      </p:sp>
    </p:spTree>
    <p:extLst>
      <p:ext uri="{BB962C8B-B14F-4D97-AF65-F5344CB8AC3E}">
        <p14:creationId xmlns:p14="http://schemas.microsoft.com/office/powerpoint/2010/main" val="3994993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DDDC6191-1F9B-416A-A9FE-F3BC78566FF6}"/>
              </a:ext>
            </a:extLst>
          </p:cNvPr>
          <p:cNvSpPr txBox="1">
            <a:spLocks/>
          </p:cNvSpPr>
          <p:nvPr/>
        </p:nvSpPr>
        <p:spPr>
          <a:xfrm>
            <a:off x="3191747" y="139291"/>
            <a:ext cx="8246904" cy="826378"/>
          </a:xfrm>
          <a:prstGeom prst="rect">
            <a:avLst/>
          </a:prstGeom>
        </p:spPr>
        <p:txBody>
          <a:bodyPr/>
          <a:lstStyle>
            <a:lvl1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2pPr>
            <a:lvl3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3pPr>
            <a:lvl4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4pPr>
            <a:lvl5pPr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5pPr>
            <a:lvl6pPr marL="4572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6pPr>
            <a:lvl7pPr marL="9144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7pPr>
            <a:lvl8pPr marL="13716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8pPr>
            <a:lvl9pPr marL="18288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bg1"/>
                </a:solidFill>
                <a:latin typeface="Work Sans" panose="00000500000000000000" pitchFamily="50" charset="0"/>
              </a:defRPr>
            </a:lvl9pPr>
          </a:lstStyle>
          <a:p>
            <a:pPr eaLnBrk="1" hangingPunct="1"/>
            <a:r>
              <a:rPr lang="sv-SE" sz="4200" dirty="0">
                <a:solidFill>
                  <a:schemeClr val="tx1"/>
                </a:solidFill>
              </a:rPr>
              <a:t>…information och inspiration!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EFE4225-9D98-4384-9516-7148B66BD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965669"/>
            <a:ext cx="6400801" cy="71246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3979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F3ED81-E8A3-47F6-A7E1-F1DCED1E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4" y="557561"/>
            <a:ext cx="5806025" cy="1271239"/>
          </a:xfrm>
        </p:spPr>
        <p:txBody>
          <a:bodyPr>
            <a:normAutofit/>
          </a:bodyPr>
          <a:lstStyle/>
          <a:p>
            <a:r>
              <a:rPr lang="sv-SE" sz="3900" dirty="0"/>
              <a:t>Kungsbacka kommun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DF2DDDE-B103-43B7-AFF5-C7A0F1629FB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928419" y="2214563"/>
            <a:ext cx="5806025" cy="5402262"/>
          </a:xfrm>
          <a:prstGeom prst="rect">
            <a:avLst/>
          </a:prstGeom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01CD1A5-10B6-4BD1-9695-4F48B6526A4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559650" y="2214000"/>
            <a:ext cx="6408000" cy="4469188"/>
          </a:xfrm>
        </p:spPr>
        <p:txBody>
          <a:bodyPr/>
          <a:lstStyle/>
          <a:p>
            <a:r>
              <a:rPr lang="sv-SE" dirty="0"/>
              <a:t>85 000 invånare, 2050 ca ​130 000 </a:t>
            </a:r>
          </a:p>
          <a:p>
            <a:r>
              <a:rPr lang="sv-SE" dirty="0"/>
              <a:t>Sveriges 26:e största kommun</a:t>
            </a:r>
          </a:p>
          <a:p>
            <a:r>
              <a:rPr lang="sv-SE" dirty="0"/>
              <a:t>28 km söder om Göteborg</a:t>
            </a:r>
          </a:p>
          <a:p>
            <a:r>
              <a:rPr lang="sv-SE" dirty="0"/>
              <a:t>I Hallands län ingår även Falkenberg, Halmstad, Hylte, Laholm och Varberg där Kungsbacka har näst mest invånare efter Halmstad med ca 104 000.</a:t>
            </a:r>
          </a:p>
        </p:txBody>
      </p:sp>
    </p:spTree>
    <p:extLst>
      <p:ext uri="{BB962C8B-B14F-4D97-AF65-F5344CB8AC3E}">
        <p14:creationId xmlns:p14="http://schemas.microsoft.com/office/powerpoint/2010/main" val="1388443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Bildobjekt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438" y="681038"/>
            <a:ext cx="94456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ubrik 9"/>
          <p:cNvSpPr txBox="1">
            <a:spLocks/>
          </p:cNvSpPr>
          <p:nvPr/>
        </p:nvSpPr>
        <p:spPr bwMode="auto">
          <a:xfrm>
            <a:off x="1006475" y="2741613"/>
            <a:ext cx="126365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100">
                <a:solidFill>
                  <a:schemeClr val="tx1"/>
                </a:solidFill>
                <a:latin typeface="Work Sans" panose="00000500000000000000" pitchFamily="50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Work Sans" panose="00000500000000000000" pitchFamily="50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Work Sans" panose="00000500000000000000" pitchFamily="50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Work Sans" panose="00000500000000000000" pitchFamily="50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Work Sans" panose="00000500000000000000" pitchFamily="50" charset="0"/>
              </a:defRPr>
            </a:lvl5pPr>
            <a:lvl6pPr marL="25146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Work Sans" panose="00000500000000000000" pitchFamily="50" charset="0"/>
              </a:defRPr>
            </a:lvl6pPr>
            <a:lvl7pPr marL="29718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Work Sans" panose="00000500000000000000" pitchFamily="50" charset="0"/>
              </a:defRPr>
            </a:lvl7pPr>
            <a:lvl8pPr marL="34290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Work Sans" panose="00000500000000000000" pitchFamily="50" charset="0"/>
              </a:defRPr>
            </a:lvl8pPr>
            <a:lvl9pPr marL="38862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Work Sans" panose="00000500000000000000" pitchFamily="50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sv-SE" altLang="sv-SE" sz="7200" b="1">
                <a:solidFill>
                  <a:schemeClr val="bg1"/>
                </a:solidFill>
              </a:rPr>
              <a:t>Tack!</a:t>
            </a:r>
          </a:p>
        </p:txBody>
      </p:sp>
      <p:grpSp>
        <p:nvGrpSpPr>
          <p:cNvPr id="6" name="Grupp 5"/>
          <p:cNvGrpSpPr/>
          <p:nvPr/>
        </p:nvGrpSpPr>
        <p:grpSpPr>
          <a:xfrm>
            <a:off x="1135063" y="5953535"/>
            <a:ext cx="5937462" cy="486287"/>
            <a:chOff x="1135063" y="5953535"/>
            <a:chExt cx="5937462" cy="486287"/>
          </a:xfrm>
        </p:grpSpPr>
        <p:pic>
          <p:nvPicPr>
            <p:cNvPr id="27652" name="Bildobjekt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063" y="6116638"/>
              <a:ext cx="258762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ruta 2"/>
            <p:cNvSpPr txBox="1"/>
            <p:nvPr/>
          </p:nvSpPr>
          <p:spPr>
            <a:xfrm>
              <a:off x="1432800" y="5953535"/>
              <a:ext cx="5639725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sv-SE" dirty="0">
                  <a:solidFill>
                    <a:schemeClr val="bg1"/>
                  </a:solidFill>
                </a:rPr>
                <a:t>sofia.larsson4@kungsbacka.se</a:t>
              </a:r>
            </a:p>
          </p:txBody>
        </p:sp>
      </p:grpSp>
      <p:grpSp>
        <p:nvGrpSpPr>
          <p:cNvPr id="5" name="Grupp 4"/>
          <p:cNvGrpSpPr/>
          <p:nvPr/>
        </p:nvGrpSpPr>
        <p:grpSpPr>
          <a:xfrm>
            <a:off x="1128713" y="6380823"/>
            <a:ext cx="5943812" cy="486287"/>
            <a:chOff x="1128713" y="6380823"/>
            <a:chExt cx="5943812" cy="486287"/>
          </a:xfrm>
        </p:grpSpPr>
        <p:pic>
          <p:nvPicPr>
            <p:cNvPr id="27654" name="Bildobjekt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713" y="6524625"/>
              <a:ext cx="258762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ruta 10"/>
            <p:cNvSpPr txBox="1"/>
            <p:nvPr/>
          </p:nvSpPr>
          <p:spPr>
            <a:xfrm>
              <a:off x="1425600" y="6380823"/>
              <a:ext cx="5646925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sv-SE" dirty="0">
                  <a:solidFill>
                    <a:schemeClr val="bg1"/>
                  </a:solidFill>
                </a:rPr>
                <a:t>0300-83 47 94</a:t>
              </a:r>
            </a:p>
          </p:txBody>
        </p:sp>
      </p:grpSp>
      <p:sp>
        <p:nvSpPr>
          <p:cNvPr id="28" name="textruta 27">
            <a:extLst>
              <a:ext uri="{FF2B5EF4-FFF2-40B4-BE49-F238E27FC236}">
                <a16:creationId xmlns:a16="http://schemas.microsoft.com/office/drawing/2014/main" id="{B23B3C37-9BAE-4577-9194-CAB20959DC75}"/>
              </a:ext>
            </a:extLst>
          </p:cNvPr>
          <p:cNvSpPr txBox="1"/>
          <p:nvPr/>
        </p:nvSpPr>
        <p:spPr>
          <a:xfrm>
            <a:off x="987425" y="4464594"/>
            <a:ext cx="6066050" cy="140038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3400"/>
              </a:lnSpc>
            </a:pPr>
            <a:r>
              <a:rPr lang="sv-SE" dirty="0">
                <a:solidFill>
                  <a:schemeClr val="bg1"/>
                </a:solidFill>
              </a:rPr>
              <a:t>Sofia Larsson</a:t>
            </a:r>
          </a:p>
          <a:p>
            <a:pPr>
              <a:lnSpc>
                <a:spcPts val="3400"/>
              </a:lnSpc>
            </a:pPr>
            <a:r>
              <a:rPr lang="sv-SE" dirty="0">
                <a:solidFill>
                  <a:schemeClr val="bg1"/>
                </a:solidFill>
              </a:rPr>
              <a:t>kommunantikvarie</a:t>
            </a:r>
          </a:p>
          <a:p>
            <a:pPr>
              <a:lnSpc>
                <a:spcPts val="3400"/>
              </a:lnSpc>
            </a:pPr>
            <a:r>
              <a:rPr lang="sv-SE" dirty="0">
                <a:solidFill>
                  <a:schemeClr val="bg1"/>
                </a:solidFill>
              </a:rPr>
              <a:t>Kultur &amp; Fritid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4434615A-7C95-4234-A88D-8DAA8DF322BF}"/>
              </a:ext>
            </a:extLst>
          </p:cNvPr>
          <p:cNvSpPr txBox="1"/>
          <p:nvPr/>
        </p:nvSpPr>
        <p:spPr>
          <a:xfrm>
            <a:off x="1006475" y="6867631"/>
            <a:ext cx="380757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sv-SE" dirty="0">
                <a:solidFill>
                  <a:schemeClr val="bg1"/>
                </a:solidFill>
              </a:rPr>
              <a:t>@</a:t>
            </a:r>
            <a:r>
              <a:rPr lang="sv-SE" dirty="0" err="1">
                <a:solidFill>
                  <a:schemeClr val="bg1"/>
                </a:solidFill>
              </a:rPr>
              <a:t>kungsbackaantikvarien</a:t>
            </a:r>
            <a:endParaRPr lang="sv-S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7DAC4695-7A0E-490C-89E1-59793DCFA21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5607424" y="2340219"/>
            <a:ext cx="8053395" cy="5400000"/>
          </a:xfrm>
          <a:prstGeom prst="rect">
            <a:avLst/>
          </a:prstGeom>
          <a:noFill/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01CD1A5-10B6-4BD1-9695-4F48B6526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4121" y="3061616"/>
            <a:ext cx="3907067" cy="2106368"/>
          </a:xfrm>
        </p:spPr>
        <p:txBody>
          <a:bodyPr wrap="square" anchor="t">
            <a:normAutofit lnSpcReduction="10000"/>
          </a:bodyPr>
          <a:lstStyle/>
          <a:p>
            <a:pPr marL="0" indent="0">
              <a:buNone/>
            </a:pPr>
            <a:r>
              <a:rPr lang="sv-SE" b="0" i="0" u="none" strike="noStrike" dirty="0" err="1">
                <a:solidFill>
                  <a:srgbClr val="000000"/>
                </a:solidFill>
                <a:effectLst/>
                <a:latin typeface="Work Sans" panose="00000500000000000000" pitchFamily="50" charset="0"/>
              </a:rPr>
              <a:t>Koningsbakkae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Work Sans" panose="00000500000000000000" pitchFamily="50" charset="0"/>
              </a:rPr>
              <a:t>, Tölö Kungsgård 1000-talet en viktig handelsplats med stavkyrka.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2F3ED81-E8A3-47F6-A7E1-F1DCED1E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4" y="557561"/>
            <a:ext cx="11963564" cy="1292846"/>
          </a:xfrm>
        </p:spPr>
        <p:txBody>
          <a:bodyPr anchor="ctr">
            <a:normAutofit/>
          </a:bodyPr>
          <a:lstStyle/>
          <a:p>
            <a:r>
              <a:rPr lang="sv-SE" dirty="0"/>
              <a:t>Historia</a:t>
            </a:r>
          </a:p>
        </p:txBody>
      </p:sp>
      <p:pic>
        <p:nvPicPr>
          <p:cNvPr id="5" name="Bildobjekt 4" descr="En bild som visar karta&#10;&#10;Automatiskt genererad beskrivning">
            <a:extLst>
              <a:ext uri="{FF2B5EF4-FFF2-40B4-BE49-F238E27FC236}">
                <a16:creationId xmlns:a16="http://schemas.microsoft.com/office/drawing/2014/main" id="{1CB0C086-1DD3-4293-8E8C-73C990D50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3" t="7768" r="22461" b="4147"/>
          <a:stretch/>
        </p:blipFill>
        <p:spPr>
          <a:xfrm>
            <a:off x="779930" y="1850407"/>
            <a:ext cx="4055560" cy="58898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573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61ABA21-6BAB-4F2D-8E74-5745F1100A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tretch/>
        </p:blipFill>
        <p:spPr>
          <a:xfrm>
            <a:off x="7315201" y="171296"/>
            <a:ext cx="7315200" cy="7887007"/>
          </a:xfrm>
          <a:prstGeom prst="rect">
            <a:avLst/>
          </a:prstGeom>
          <a:noFill/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01CD1A5-10B6-4BD1-9695-4F48B6526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24" y="2214000"/>
            <a:ext cx="6060312" cy="54000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sv-SE" b="0" i="0" u="none" strike="noStrike">
                <a:effectLst/>
              </a:rPr>
              <a:t>Kungsbacka var under medeltiden en dansk gränshandelsplats och under en period Danmarks minsta stad. 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2F3ED81-E8A3-47F6-A7E1-F1DCED1E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4" y="557561"/>
            <a:ext cx="6060312" cy="129284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v-SE" dirty="0"/>
              <a:t>Det medeltida Kungsbacka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0220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01CD1A5-10B6-4BD1-9695-4F48B6526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24" y="2420471"/>
            <a:ext cx="6060312" cy="3375211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sv-SE" b="0" i="0" u="none" strike="noStrike" dirty="0">
                <a:effectLst/>
              </a:rPr>
              <a:t>24 april 1846 brinner 48 hus ner; kyrkan, rådhuset, skolan, prästgården, apoteket, postkontoret, 18 handelslägenheter med förråd, fyra garverier och ett färgeri.</a:t>
            </a:r>
          </a:p>
          <a:p>
            <a:pPr marL="0" indent="0">
              <a:buNone/>
            </a:pPr>
            <a:r>
              <a:rPr lang="sv-SE" dirty="0"/>
              <a:t>Kopparstick från 1735.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2F3ED81-E8A3-47F6-A7E1-F1DCED1E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4" y="557561"/>
            <a:ext cx="7601876" cy="1119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v-SE" dirty="0"/>
              <a:t>Kungsbacka brinner 1846</a:t>
            </a:r>
          </a:p>
        </p:txBody>
      </p:sp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D30095D7-D40B-40C2-A3A7-CCB202CDB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32" y="2420471"/>
            <a:ext cx="6796081" cy="41320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7774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F3ED81-E8A3-47F6-A7E1-F1DCED1E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4" y="557561"/>
            <a:ext cx="7601876" cy="1119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v-SE" dirty="0"/>
              <a:t>Borgmästarvillan</a:t>
            </a:r>
          </a:p>
        </p:txBody>
      </p:sp>
      <p:pic>
        <p:nvPicPr>
          <p:cNvPr id="8" name="Bildobjekt 7" descr="En bild som visar himmel, gräs, utomhus, träd&#10;&#10;Automatiskt genererad beskrivning">
            <a:extLst>
              <a:ext uri="{FF2B5EF4-FFF2-40B4-BE49-F238E27FC236}">
                <a16:creationId xmlns:a16="http://schemas.microsoft.com/office/drawing/2014/main" id="{281AD7E7-D30C-4AA6-9C3B-D6822E33C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5" b="6832"/>
          <a:stretch/>
        </p:blipFill>
        <p:spPr>
          <a:xfrm>
            <a:off x="2309435" y="2024274"/>
            <a:ext cx="10011530" cy="56477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2029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F3ED81-E8A3-47F6-A7E1-F1DCED1E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4" y="557561"/>
            <a:ext cx="11963564" cy="1292846"/>
          </a:xfrm>
        </p:spPr>
        <p:txBody>
          <a:bodyPr anchor="ctr">
            <a:normAutofit/>
          </a:bodyPr>
          <a:lstStyle/>
          <a:p>
            <a:r>
              <a:rPr lang="sv-SE" dirty="0"/>
              <a:t>Efter branden 1846 en ny stadsplan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6AE09E7D-6528-4AA8-A898-8C95C72E5B1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364775" y="1536345"/>
            <a:ext cx="11614245" cy="6620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8139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F3ED81-E8A3-47F6-A7E1-F1DCED1E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4" y="557561"/>
            <a:ext cx="11963564" cy="1292846"/>
          </a:xfrm>
        </p:spPr>
        <p:txBody>
          <a:bodyPr anchor="ctr">
            <a:normAutofit/>
          </a:bodyPr>
          <a:lstStyle/>
          <a:p>
            <a:r>
              <a:rPr lang="sv-SE" dirty="0"/>
              <a:t>En utpräglad trästad</a:t>
            </a:r>
          </a:p>
        </p:txBody>
      </p:sp>
      <p:pic>
        <p:nvPicPr>
          <p:cNvPr id="5" name="Bildobjekt 4" descr="En bild som visar utomhus, himmel, vatten, båt&#10;&#10;Automatiskt genererad beskrivning">
            <a:extLst>
              <a:ext uri="{FF2B5EF4-FFF2-40B4-BE49-F238E27FC236}">
                <a16:creationId xmlns:a16="http://schemas.microsoft.com/office/drawing/2014/main" id="{BA7FA5BC-4AF9-418E-AA90-720A6D154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3097"/>
            <a:ext cx="4876800" cy="3154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Bildobjekt 11" descr="En bild som visar utomhus, träd, hus&#10;&#10;Automatiskt genererad beskrivning">
            <a:extLst>
              <a:ext uri="{FF2B5EF4-FFF2-40B4-BE49-F238E27FC236}">
                <a16:creationId xmlns:a16="http://schemas.microsoft.com/office/drawing/2014/main" id="{222D1020-B04B-41FA-A98D-13F488AF4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849"/>
            <a:ext cx="4876800" cy="3099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Bildobjekt 13" descr="En bild som visar utomhus, himmel, byggnad, snö&#10;&#10;Automatiskt genererad beskrivning">
            <a:extLst>
              <a:ext uri="{FF2B5EF4-FFF2-40B4-BE49-F238E27FC236}">
                <a16:creationId xmlns:a16="http://schemas.microsoft.com/office/drawing/2014/main" id="{BA7D3BE7-D1F7-4F19-8302-AC8D1E0687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96" y="1593097"/>
            <a:ext cx="9670204" cy="64468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0387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01CD1A5-10B6-4BD1-9695-4F48B6526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24" y="2212567"/>
            <a:ext cx="4770000" cy="5400000"/>
          </a:xfrm>
        </p:spPr>
        <p:txBody>
          <a:bodyPr wrap="square" anchor="t">
            <a:normAutofit/>
          </a:bodyPr>
          <a:lstStyle/>
          <a:p>
            <a:r>
              <a:rPr lang="sv-SE" b="0" i="0" u="none" strike="noStrike" dirty="0">
                <a:effectLst/>
              </a:rPr>
              <a:t>Riksintresse för kulturmiljövården</a:t>
            </a:r>
          </a:p>
          <a:p>
            <a:r>
              <a:rPr lang="sv-SE" b="0" i="0" u="none" strike="noStrike" dirty="0">
                <a:effectLst/>
              </a:rPr>
              <a:t>Inventering av kulturhistoriskt värdefull bebyggelse, klass A, B och C</a:t>
            </a:r>
          </a:p>
          <a:p>
            <a:r>
              <a:rPr lang="sv-SE" b="0" i="0" u="none" strike="noStrike" dirty="0">
                <a:effectLst/>
              </a:rPr>
              <a:t>Kommunens kulturmiljöprogram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9F44F87-869E-4FB8-9126-7538CD09FB4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8057" r="1" b="1"/>
          <a:stretch/>
        </p:blipFill>
        <p:spPr>
          <a:xfrm>
            <a:off x="5837864" y="2212567"/>
            <a:ext cx="8106015" cy="54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2F3ED81-E8A3-47F6-A7E1-F1DCED1E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4" y="557561"/>
            <a:ext cx="11963564" cy="1292846"/>
          </a:xfrm>
        </p:spPr>
        <p:txBody>
          <a:bodyPr anchor="ctr">
            <a:normAutofit/>
          </a:bodyPr>
          <a:lstStyle/>
          <a:p>
            <a:r>
              <a:rPr lang="sv-SE" dirty="0"/>
              <a:t>Innerstadens kulturmiljövärden</a:t>
            </a:r>
          </a:p>
        </p:txBody>
      </p:sp>
    </p:spTree>
    <p:extLst>
      <p:ext uri="{BB962C8B-B14F-4D97-AF65-F5344CB8AC3E}">
        <p14:creationId xmlns:p14="http://schemas.microsoft.com/office/powerpoint/2010/main" val="485189233"/>
      </p:ext>
    </p:extLst>
  </p:cSld>
  <p:clrMapOvr>
    <a:masterClrMapping/>
  </p:clrMapOvr>
</p:sld>
</file>

<file path=ppt/theme/theme1.xml><?xml version="1.0" encoding="utf-8"?>
<a:theme xmlns:a="http://schemas.openxmlformats.org/drawingml/2006/main" name="Kungsbacka2018 vit, för användning med diagram, smart-art och annan grafik">
  <a:themeElements>
    <a:clrScheme name="Kungsbacka2018 - 6 färger">
      <a:dk1>
        <a:sysClr val="windowText" lastClr="000000"/>
      </a:dk1>
      <a:lt1>
        <a:srgbClr val="FFFFFF"/>
      </a:lt1>
      <a:dk2>
        <a:srgbClr val="008282"/>
      </a:dk2>
      <a:lt2>
        <a:srgbClr val="F0ECE6"/>
      </a:lt2>
      <a:accent1>
        <a:srgbClr val="23557D"/>
      </a:accent1>
      <a:accent2>
        <a:srgbClr val="9B2864"/>
      </a:accent2>
      <a:accent3>
        <a:srgbClr val="DC005A"/>
      </a:accent3>
      <a:accent4>
        <a:srgbClr val="0064AF"/>
      </a:accent4>
      <a:accent5>
        <a:srgbClr val="4B9B9B"/>
      </a:accent5>
      <a:accent6>
        <a:srgbClr val="EB5A19"/>
      </a:accent6>
      <a:hlink>
        <a:srgbClr val="0C61AC"/>
      </a:hlink>
      <a:folHlink>
        <a:srgbClr val="7B2E88"/>
      </a:folHlink>
    </a:clrScheme>
    <a:fontScheme name="Work sans">
      <a:majorFont>
        <a:latin typeface="Work Sans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850E6F92-B938-43C5-A832-0B396B9BF837}" vid="{3DE7FD0C-A855-42D5-9CD7-A30D23A4E4C0}"/>
    </a:ext>
  </a:extLst>
</a:theme>
</file>

<file path=ppt/theme/theme2.xml><?xml version="1.0" encoding="utf-8"?>
<a:theme xmlns:a="http://schemas.openxmlformats.org/drawingml/2006/main" name="Kungsbacka2018 mörkblå">
  <a:themeElements>
    <a:clrScheme name="Kungsbacka2018 - 6 färger">
      <a:dk1>
        <a:sysClr val="windowText" lastClr="000000"/>
      </a:dk1>
      <a:lt1>
        <a:srgbClr val="FFFFFF"/>
      </a:lt1>
      <a:dk2>
        <a:srgbClr val="008282"/>
      </a:dk2>
      <a:lt2>
        <a:srgbClr val="F0ECE6"/>
      </a:lt2>
      <a:accent1>
        <a:srgbClr val="23557D"/>
      </a:accent1>
      <a:accent2>
        <a:srgbClr val="9B2864"/>
      </a:accent2>
      <a:accent3>
        <a:srgbClr val="DC005A"/>
      </a:accent3>
      <a:accent4>
        <a:srgbClr val="0064AF"/>
      </a:accent4>
      <a:accent5>
        <a:srgbClr val="4B9B9B"/>
      </a:accent5>
      <a:accent6>
        <a:srgbClr val="EB5A19"/>
      </a:accent6>
      <a:hlink>
        <a:srgbClr val="0C61AC"/>
      </a:hlink>
      <a:folHlink>
        <a:srgbClr val="7B2E88"/>
      </a:folHlink>
    </a:clrScheme>
    <a:fontScheme name="Work sans">
      <a:majorFont>
        <a:latin typeface="Work Sans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850E6F92-B938-43C5-A832-0B396B9BF837}" vid="{60A6EA1D-FED5-4324-9795-5F9CF9561686}"/>
    </a:ext>
  </a:extLst>
</a:theme>
</file>

<file path=ppt/theme/theme3.xml><?xml version="1.0" encoding="utf-8"?>
<a:theme xmlns:a="http://schemas.openxmlformats.org/drawingml/2006/main" name="Kungsbacka2018 Försättsblad">
  <a:themeElements>
    <a:clrScheme name="Kungsbacka2018 - 6 färger">
      <a:dk1>
        <a:sysClr val="windowText" lastClr="000000"/>
      </a:dk1>
      <a:lt1>
        <a:srgbClr val="FFFFFF"/>
      </a:lt1>
      <a:dk2>
        <a:srgbClr val="008282"/>
      </a:dk2>
      <a:lt2>
        <a:srgbClr val="F0ECE6"/>
      </a:lt2>
      <a:accent1>
        <a:srgbClr val="23557D"/>
      </a:accent1>
      <a:accent2>
        <a:srgbClr val="9B2864"/>
      </a:accent2>
      <a:accent3>
        <a:srgbClr val="DC005A"/>
      </a:accent3>
      <a:accent4>
        <a:srgbClr val="0064AF"/>
      </a:accent4>
      <a:accent5>
        <a:srgbClr val="4B9B9B"/>
      </a:accent5>
      <a:accent6>
        <a:srgbClr val="EB5A19"/>
      </a:accent6>
      <a:hlink>
        <a:srgbClr val="0C61AC"/>
      </a:hlink>
      <a:folHlink>
        <a:srgbClr val="7B2E88"/>
      </a:folHlink>
    </a:clrScheme>
    <a:fontScheme name="Work sans">
      <a:majorFont>
        <a:latin typeface="Work Sans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850E6F92-B938-43C5-A832-0B396B9BF837}" vid="{11454536-4BD0-4473-B4EA-30B018259B78}"/>
    </a:ext>
  </a:extLst>
</a:theme>
</file>

<file path=ppt/theme/theme4.xml><?xml version="1.0" encoding="utf-8"?>
<a:theme xmlns:a="http://schemas.openxmlformats.org/drawingml/2006/main" name="Kungsbacka2018 helbilder">
  <a:themeElements>
    <a:clrScheme name="Kungsbacka2018 - 6 färger">
      <a:dk1>
        <a:sysClr val="windowText" lastClr="000000"/>
      </a:dk1>
      <a:lt1>
        <a:srgbClr val="FFFFFF"/>
      </a:lt1>
      <a:dk2>
        <a:srgbClr val="008282"/>
      </a:dk2>
      <a:lt2>
        <a:srgbClr val="F0ECE6"/>
      </a:lt2>
      <a:accent1>
        <a:srgbClr val="23557D"/>
      </a:accent1>
      <a:accent2>
        <a:srgbClr val="9B2864"/>
      </a:accent2>
      <a:accent3>
        <a:srgbClr val="DC005A"/>
      </a:accent3>
      <a:accent4>
        <a:srgbClr val="0064AF"/>
      </a:accent4>
      <a:accent5>
        <a:srgbClr val="4B9B9B"/>
      </a:accent5>
      <a:accent6>
        <a:srgbClr val="EB5A19"/>
      </a:accent6>
      <a:hlink>
        <a:srgbClr val="0C61AC"/>
      </a:hlink>
      <a:folHlink>
        <a:srgbClr val="7B2E88"/>
      </a:folHlink>
    </a:clrScheme>
    <a:fontScheme name="Work sans">
      <a:majorFont>
        <a:latin typeface="Work Sans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850E6F92-B938-43C5-A832-0B396B9BF837}" vid="{8944BA5F-6D7B-4AC0-97F1-18640F20A0EE}"/>
    </a:ext>
  </a:extLst>
</a:theme>
</file>

<file path=ppt/theme/theme5.xml><?xml version="1.0" encoding="utf-8"?>
<a:theme xmlns:a="http://schemas.openxmlformats.org/drawingml/2006/main" name="Kungsbacka2018 Avsnittsrubriker">
  <a:themeElements>
    <a:clrScheme name="Kungsbacka2018 - 6 färger">
      <a:dk1>
        <a:sysClr val="windowText" lastClr="000000"/>
      </a:dk1>
      <a:lt1>
        <a:srgbClr val="FFFFFF"/>
      </a:lt1>
      <a:dk2>
        <a:srgbClr val="008282"/>
      </a:dk2>
      <a:lt2>
        <a:srgbClr val="F0ECE6"/>
      </a:lt2>
      <a:accent1>
        <a:srgbClr val="23557D"/>
      </a:accent1>
      <a:accent2>
        <a:srgbClr val="9B2864"/>
      </a:accent2>
      <a:accent3>
        <a:srgbClr val="DC005A"/>
      </a:accent3>
      <a:accent4>
        <a:srgbClr val="0064AF"/>
      </a:accent4>
      <a:accent5>
        <a:srgbClr val="4B9B9B"/>
      </a:accent5>
      <a:accent6>
        <a:srgbClr val="EB5A19"/>
      </a:accent6>
      <a:hlink>
        <a:srgbClr val="0C61AC"/>
      </a:hlink>
      <a:folHlink>
        <a:srgbClr val="7B2E88"/>
      </a:folHlink>
    </a:clrScheme>
    <a:fontScheme name="Work sans">
      <a:majorFont>
        <a:latin typeface="Work Sans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850E6F92-B938-43C5-A832-0B396B9BF837}" vid="{40A3F64C-9C06-49C0-B62C-F6C77CD4FA18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Kungsbacka_2019</Template>
  <TotalTime>1030</TotalTime>
  <Words>280</Words>
  <Application>Microsoft Office PowerPoint</Application>
  <PresentationFormat>Anpassad</PresentationFormat>
  <Paragraphs>48</Paragraphs>
  <Slides>20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20</vt:i4>
      </vt:variant>
    </vt:vector>
  </HeadingPairs>
  <TitlesOfParts>
    <vt:vector size="28" baseType="lpstr">
      <vt:lpstr>Work Sans</vt:lpstr>
      <vt:lpstr>Arial</vt:lpstr>
      <vt:lpstr>Calibri</vt:lpstr>
      <vt:lpstr>Kungsbacka2018 vit, för användning med diagram, smart-art och annan grafik</vt:lpstr>
      <vt:lpstr>Kungsbacka2018 mörkblå</vt:lpstr>
      <vt:lpstr>Kungsbacka2018 Försättsblad</vt:lpstr>
      <vt:lpstr>Kungsbacka2018 helbilder</vt:lpstr>
      <vt:lpstr>Kungsbacka2018 Avsnittsrubriker</vt:lpstr>
      <vt:lpstr>Hållbart kulturmiljöarbete i Kungsbacka </vt:lpstr>
      <vt:lpstr>Kungsbacka kommun</vt:lpstr>
      <vt:lpstr>Historia</vt:lpstr>
      <vt:lpstr>Det medeltida Kungsbacka</vt:lpstr>
      <vt:lpstr>Kungsbacka brinner 1846</vt:lpstr>
      <vt:lpstr>Borgmästarvillan</vt:lpstr>
      <vt:lpstr>Efter branden 1846 en ny stadsplan</vt:lpstr>
      <vt:lpstr>En utpräglad trästad</vt:lpstr>
      <vt:lpstr>Innerstadens kulturmiljövärden</vt:lpstr>
      <vt:lpstr>2006 och 2014</vt:lpstr>
      <vt:lpstr>PowerPoint-presentation</vt:lpstr>
      <vt:lpstr>Kungsbacka växer</vt:lpstr>
      <vt:lpstr>PowerPoint-presentation</vt:lpstr>
      <vt:lpstr>PowerPoint-presentation</vt:lpstr>
      <vt:lpstr>Hållbart kulturmiljöarbete</vt:lpstr>
      <vt:lpstr>Hållbart kulturmiljöarbete</vt:lpstr>
      <vt:lpstr>PowerPoint-presentation</vt:lpstr>
      <vt:lpstr>PowerPoint-presentation</vt:lpstr>
      <vt:lpstr>PowerPoint-presentation</vt:lpstr>
      <vt:lpstr>PowerPoint-presentation</vt:lpstr>
    </vt:vector>
  </TitlesOfParts>
  <Company>Kungsbacka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Hållbart kulturmiljöarbete i Kungsbacka</dc:title>
  <dc:creator>Sofia Larsson</dc:creator>
  <cp:lastModifiedBy>Sofia Larsson</cp:lastModifiedBy>
  <cp:revision>31</cp:revision>
  <dcterms:created xsi:type="dcterms:W3CDTF">2021-10-27T12:45:12Z</dcterms:created>
  <dcterms:modified xsi:type="dcterms:W3CDTF">2021-11-10T08:49:38Z</dcterms:modified>
</cp:coreProperties>
</file>